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Bebas Neue" panose="020B0606020202050201" pitchFamily="34" charset="77"/>
      <p:regular r:id="rId15"/>
    </p:embeddedFont>
    <p:embeddedFont>
      <p:font typeface="Lato" panose="020F0502020204030203" pitchFamily="34" charset="0"/>
      <p:regular r:id="rId16"/>
      <p:bold r:id="rId17"/>
      <p:italic r:id="rId18"/>
      <p:boldItalic r:id="rId19"/>
    </p:embeddedFont>
    <p:embeddedFont>
      <p:font typeface="Libre Baskerville" panose="02000000000000000000" pitchFamily="2" charset="0"/>
      <p:regular r:id="rId20"/>
      <p:bold r:id="rId21"/>
      <p:italic r:id="rId22"/>
    </p:embeddedFont>
    <p:embeddedFont>
      <p:font typeface="Montserrat" pitchFamily="2" charset="77"/>
      <p:regular r:id="rId23"/>
      <p:bold r:id="rId24"/>
      <p:italic r:id="rId25"/>
      <p:boldItalic r:id="rId26"/>
    </p:embeddedFont>
    <p:embeddedFont>
      <p:font typeface="Roboto Condensed Light" panose="020F0302020204030204" pitchFamily="34"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C69C8-1D4E-4FF0-84E4-850961235B84}">
  <a:tblStyle styleId="{3A7C69C8-1D4E-4FF0-84E4-850961235B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38" d="100"/>
          <a:sy n="138"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8759855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8759855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ee9a3cf4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ee9a3cf4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8ba8b33e5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8ba8b33e5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a8be63deb7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a8be63deb7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a87598557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a87598557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8ba8b33e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8ba8b33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ee9a3cf4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ee9a3cf4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87598557c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a87598557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ee9a3cf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ee9a3cf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a87598557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a87598557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a90ba467a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a90ba467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0e1ffefb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0e1ffefb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2615" y="861525"/>
            <a:ext cx="5514300" cy="1752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191919"/>
              </a:buClr>
              <a:buSzPts val="5200"/>
              <a:buNone/>
              <a:defRPr sz="5300">
                <a:solidFill>
                  <a:schemeClr val="lt1"/>
                </a:solidFill>
                <a:latin typeface="Lato"/>
                <a:ea typeface="Lato"/>
                <a:cs typeface="Lato"/>
                <a:sym typeface="La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2615" y="2822264"/>
            <a:ext cx="5514300" cy="26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lt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sp>
        <p:nvSpPr>
          <p:cNvPr id="12" name="Google Shape;12;p2"/>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13" name="Google Shape;13;p2"/>
          <p:cNvGrpSpPr/>
          <p:nvPr/>
        </p:nvGrpSpPr>
        <p:grpSpPr>
          <a:xfrm>
            <a:off x="8303738" y="4024225"/>
            <a:ext cx="251925" cy="584475"/>
            <a:chOff x="8299719" y="3804575"/>
            <a:chExt cx="251925" cy="584475"/>
          </a:xfrm>
        </p:grpSpPr>
        <p:sp>
          <p:nvSpPr>
            <p:cNvPr id="14" name="Google Shape;14;p2"/>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11"/>
          <p:cNvSpPr txBox="1">
            <a:spLocks noGrp="1"/>
          </p:cNvSpPr>
          <p:nvPr>
            <p:ph type="title" hasCustomPrompt="1"/>
          </p:nvPr>
        </p:nvSpPr>
        <p:spPr>
          <a:xfrm>
            <a:off x="1284000" y="1558475"/>
            <a:ext cx="6576000" cy="118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1284000" y="2964656"/>
            <a:ext cx="6576000" cy="4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1"/>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142" name="Google Shape;142;p11"/>
          <p:cNvGrpSpPr/>
          <p:nvPr/>
        </p:nvGrpSpPr>
        <p:grpSpPr>
          <a:xfrm>
            <a:off x="8303738" y="4024225"/>
            <a:ext cx="251925" cy="584475"/>
            <a:chOff x="8299719" y="3804575"/>
            <a:chExt cx="251925" cy="584475"/>
          </a:xfrm>
        </p:grpSpPr>
        <p:sp>
          <p:nvSpPr>
            <p:cNvPr id="143" name="Google Shape;143;p11"/>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1"/>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2729550" y="1217962"/>
            <a:ext cx="42618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subTitle" idx="1"/>
          </p:nvPr>
        </p:nvSpPr>
        <p:spPr>
          <a:xfrm>
            <a:off x="2152650" y="1744724"/>
            <a:ext cx="4838700" cy="312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56" name="Google Shape;156;p13"/>
          <p:cNvSpPr txBox="1">
            <a:spLocks noGrp="1"/>
          </p:cNvSpPr>
          <p:nvPr>
            <p:ph type="title" idx="2"/>
          </p:nvPr>
        </p:nvSpPr>
        <p:spPr>
          <a:xfrm>
            <a:off x="2729550" y="2058781"/>
            <a:ext cx="42618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7" name="Google Shape;157;p13"/>
          <p:cNvSpPr txBox="1">
            <a:spLocks noGrp="1"/>
          </p:cNvSpPr>
          <p:nvPr>
            <p:ph type="title" idx="3" hasCustomPrompt="1"/>
          </p:nvPr>
        </p:nvSpPr>
        <p:spPr>
          <a:xfrm>
            <a:off x="2152650" y="2058781"/>
            <a:ext cx="576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a:spLocks noGrp="1"/>
          </p:cNvSpPr>
          <p:nvPr>
            <p:ph type="subTitle" idx="4"/>
          </p:nvPr>
        </p:nvSpPr>
        <p:spPr>
          <a:xfrm>
            <a:off x="2152650" y="2584697"/>
            <a:ext cx="4838700" cy="312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59" name="Google Shape;159;p13"/>
          <p:cNvSpPr txBox="1">
            <a:spLocks noGrp="1"/>
          </p:cNvSpPr>
          <p:nvPr>
            <p:ph type="title" idx="5"/>
          </p:nvPr>
        </p:nvSpPr>
        <p:spPr>
          <a:xfrm>
            <a:off x="2729550" y="2893132"/>
            <a:ext cx="42618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0" name="Google Shape;160;p13"/>
          <p:cNvSpPr txBox="1">
            <a:spLocks noGrp="1"/>
          </p:cNvSpPr>
          <p:nvPr>
            <p:ph type="title" idx="6" hasCustomPrompt="1"/>
          </p:nvPr>
        </p:nvSpPr>
        <p:spPr>
          <a:xfrm>
            <a:off x="2152650" y="2893132"/>
            <a:ext cx="576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a:spLocks noGrp="1"/>
          </p:cNvSpPr>
          <p:nvPr>
            <p:ph type="subTitle" idx="7"/>
          </p:nvPr>
        </p:nvSpPr>
        <p:spPr>
          <a:xfrm>
            <a:off x="2152650" y="3421165"/>
            <a:ext cx="4838700" cy="312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62" name="Google Shape;162;p13"/>
          <p:cNvSpPr txBox="1">
            <a:spLocks noGrp="1"/>
          </p:cNvSpPr>
          <p:nvPr>
            <p:ph type="title" idx="8" hasCustomPrompt="1"/>
          </p:nvPr>
        </p:nvSpPr>
        <p:spPr>
          <a:xfrm>
            <a:off x="2152650" y="1217962"/>
            <a:ext cx="576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title" idx="9"/>
          </p:nvPr>
        </p:nvSpPr>
        <p:spPr>
          <a:xfrm>
            <a:off x="715100" y="445025"/>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64" name="Google Shape;164;p13"/>
          <p:cNvSpPr txBox="1">
            <a:spLocks noGrp="1"/>
          </p:cNvSpPr>
          <p:nvPr>
            <p:ph type="title" idx="13"/>
          </p:nvPr>
        </p:nvSpPr>
        <p:spPr>
          <a:xfrm>
            <a:off x="2729550" y="3734495"/>
            <a:ext cx="42618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5" name="Google Shape;165;p13"/>
          <p:cNvSpPr txBox="1">
            <a:spLocks noGrp="1"/>
          </p:cNvSpPr>
          <p:nvPr>
            <p:ph type="title" idx="14" hasCustomPrompt="1"/>
          </p:nvPr>
        </p:nvSpPr>
        <p:spPr>
          <a:xfrm>
            <a:off x="2152650" y="3734495"/>
            <a:ext cx="576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a:spLocks noGrp="1"/>
          </p:cNvSpPr>
          <p:nvPr>
            <p:ph type="subTitle" idx="15"/>
          </p:nvPr>
        </p:nvSpPr>
        <p:spPr>
          <a:xfrm>
            <a:off x="2152650" y="4264645"/>
            <a:ext cx="4838700" cy="312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67" name="Google Shape;167;p13"/>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168" name="Google Shape;168;p13"/>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169" name="Google Shape;169;p13"/>
          <p:cNvGrpSpPr/>
          <p:nvPr/>
        </p:nvGrpSpPr>
        <p:grpSpPr>
          <a:xfrm>
            <a:off x="589126" y="535000"/>
            <a:ext cx="251925" cy="584475"/>
            <a:chOff x="8299719" y="3804575"/>
            <a:chExt cx="251925" cy="584475"/>
          </a:xfrm>
        </p:grpSpPr>
        <p:sp>
          <p:nvSpPr>
            <p:cNvPr id="170" name="Google Shape;170;p13"/>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8" name="Google Shape;178;p13"/>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81" name="Google Shape;181;p14"/>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182" name="Google Shape;182;p14"/>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183" name="Google Shape;183;p14"/>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186" name="Google Shape;186;p15"/>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187" name="Google Shape;187;p15"/>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188" name="Google Shape;188;p15"/>
          <p:cNvGrpSpPr/>
          <p:nvPr/>
        </p:nvGrpSpPr>
        <p:grpSpPr>
          <a:xfrm flipH="1">
            <a:off x="585043" y="4024225"/>
            <a:ext cx="251925" cy="584475"/>
            <a:chOff x="8299719" y="3804575"/>
            <a:chExt cx="251925" cy="584475"/>
          </a:xfrm>
        </p:grpSpPr>
        <p:sp>
          <p:nvSpPr>
            <p:cNvPr id="189" name="Google Shape;189;p15"/>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 name="Google Shape;197;p15"/>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_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200" name="Google Shape;200;p16"/>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01" name="Google Shape;201;p16"/>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202" name="Google Shape;202;p16"/>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205" name="Google Shape;205;p17"/>
          <p:cNvGrpSpPr/>
          <p:nvPr/>
        </p:nvGrpSpPr>
        <p:grpSpPr>
          <a:xfrm>
            <a:off x="8303738" y="4024225"/>
            <a:ext cx="251925" cy="584475"/>
            <a:chOff x="8299719" y="3804575"/>
            <a:chExt cx="251925" cy="584475"/>
          </a:xfrm>
        </p:grpSpPr>
        <p:sp>
          <p:nvSpPr>
            <p:cNvPr id="206" name="Google Shape;206;p17"/>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7"/>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215" name="Google Shape;215;p17"/>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1_1_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218" name="Google Shape;218;p18"/>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219" name="Google Shape;219;p18"/>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19"/>
          <p:cNvSpPr txBox="1">
            <a:spLocks noGrp="1"/>
          </p:cNvSpPr>
          <p:nvPr>
            <p:ph type="title"/>
          </p:nvPr>
        </p:nvSpPr>
        <p:spPr>
          <a:xfrm>
            <a:off x="2290050" y="2966421"/>
            <a:ext cx="4563900" cy="3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2" name="Google Shape;222;p19"/>
          <p:cNvSpPr txBox="1">
            <a:spLocks noGrp="1"/>
          </p:cNvSpPr>
          <p:nvPr>
            <p:ph type="subTitle" idx="1"/>
          </p:nvPr>
        </p:nvSpPr>
        <p:spPr>
          <a:xfrm>
            <a:off x="1458150" y="1416700"/>
            <a:ext cx="6227700" cy="14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23" name="Google Shape;223;p19"/>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224" name="Google Shape;224;p19"/>
          <p:cNvGrpSpPr/>
          <p:nvPr/>
        </p:nvGrpSpPr>
        <p:grpSpPr>
          <a:xfrm>
            <a:off x="8303738" y="4024225"/>
            <a:ext cx="251925" cy="584475"/>
            <a:chOff x="8299719" y="3804575"/>
            <a:chExt cx="251925" cy="584475"/>
          </a:xfrm>
        </p:grpSpPr>
        <p:sp>
          <p:nvSpPr>
            <p:cNvPr id="225" name="Google Shape;225;p19"/>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9"/>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1">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20"/>
          <p:cNvSpPr txBox="1">
            <a:spLocks noGrp="1"/>
          </p:cNvSpPr>
          <p:nvPr>
            <p:ph type="subTitle" idx="1"/>
          </p:nvPr>
        </p:nvSpPr>
        <p:spPr>
          <a:xfrm>
            <a:off x="720000" y="1247725"/>
            <a:ext cx="7704000" cy="335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36" name="Google Shape;23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37" name="Google Shape;237;p20"/>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38" name="Google Shape;238;p20"/>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239" name="Google Shape;239;p20"/>
          <p:cNvGrpSpPr/>
          <p:nvPr/>
        </p:nvGrpSpPr>
        <p:grpSpPr>
          <a:xfrm flipH="1">
            <a:off x="585043" y="4024225"/>
            <a:ext cx="251925" cy="584475"/>
            <a:chOff x="8299719" y="3804575"/>
            <a:chExt cx="251925" cy="584475"/>
          </a:xfrm>
        </p:grpSpPr>
        <p:sp>
          <p:nvSpPr>
            <p:cNvPr id="240" name="Google Shape;240;p20"/>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 name="Google Shape;248;p20"/>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480900" y="2244513"/>
            <a:ext cx="3948000" cy="11472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6870400" y="1332210"/>
            <a:ext cx="1558500" cy="75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3813400" y="3473043"/>
            <a:ext cx="4615500" cy="33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3"/>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7" name="Google Shape;27;p3"/>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28" name="Google Shape;28;p3"/>
          <p:cNvGrpSpPr/>
          <p:nvPr/>
        </p:nvGrpSpPr>
        <p:grpSpPr>
          <a:xfrm>
            <a:off x="8302938" y="4024025"/>
            <a:ext cx="251925" cy="584475"/>
            <a:chOff x="8299719" y="3804575"/>
            <a:chExt cx="251925" cy="584475"/>
          </a:xfrm>
        </p:grpSpPr>
        <p:sp>
          <p:nvSpPr>
            <p:cNvPr id="29" name="Google Shape;29;p3"/>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_1">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21"/>
          <p:cNvSpPr txBox="1">
            <a:spLocks noGrp="1"/>
          </p:cNvSpPr>
          <p:nvPr>
            <p:ph type="subTitle" idx="1"/>
          </p:nvPr>
        </p:nvSpPr>
        <p:spPr>
          <a:xfrm>
            <a:off x="720000" y="1174875"/>
            <a:ext cx="7704000" cy="343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sz="12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51" name="Google Shape;251;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2" name="Google Shape;252;p21"/>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53" name="Google Shape;253;p21"/>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254" name="Google Shape;254;p21"/>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_1_1">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5184555" y="1352850"/>
            <a:ext cx="2795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7" name="Google Shape;257;p22"/>
          <p:cNvSpPr txBox="1">
            <a:spLocks noGrp="1"/>
          </p:cNvSpPr>
          <p:nvPr>
            <p:ph type="subTitle" idx="1"/>
          </p:nvPr>
        </p:nvSpPr>
        <p:spPr>
          <a:xfrm>
            <a:off x="5184555" y="2117925"/>
            <a:ext cx="2795100" cy="104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2"/>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59" name="Google Shape;259;p22"/>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260" name="Google Shape;260;p22"/>
          <p:cNvGrpSpPr/>
          <p:nvPr/>
        </p:nvGrpSpPr>
        <p:grpSpPr>
          <a:xfrm flipH="1">
            <a:off x="585043" y="4024225"/>
            <a:ext cx="251925" cy="584475"/>
            <a:chOff x="8299719" y="3804575"/>
            <a:chExt cx="251925" cy="584475"/>
          </a:xfrm>
        </p:grpSpPr>
        <p:sp>
          <p:nvSpPr>
            <p:cNvPr id="261" name="Google Shape;261;p22"/>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85927" y="1661187"/>
            <a:ext cx="2795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71" name="Google Shape;271;p23"/>
          <p:cNvSpPr txBox="1">
            <a:spLocks noGrp="1"/>
          </p:cNvSpPr>
          <p:nvPr>
            <p:ph type="subTitle" idx="1"/>
          </p:nvPr>
        </p:nvSpPr>
        <p:spPr>
          <a:xfrm>
            <a:off x="1285927" y="2425475"/>
            <a:ext cx="2795100" cy="11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3"/>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73" name="Google Shape;273;p23"/>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274" name="Google Shape;274;p23"/>
          <p:cNvGrpSpPr/>
          <p:nvPr/>
        </p:nvGrpSpPr>
        <p:grpSpPr>
          <a:xfrm flipH="1">
            <a:off x="585043" y="4024225"/>
            <a:ext cx="251925" cy="584475"/>
            <a:chOff x="8299719" y="3804575"/>
            <a:chExt cx="251925" cy="584475"/>
          </a:xfrm>
        </p:grpSpPr>
        <p:sp>
          <p:nvSpPr>
            <p:cNvPr id="275" name="Google Shape;275;p23"/>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1_1_1_1_1">
    <p:bg>
      <p:bgPr>
        <a:blipFill>
          <a:blip r:embed="rId2">
            <a:alphaModFix/>
          </a:blip>
          <a:stretch>
            <a:fillRect/>
          </a:stretch>
        </a:blipFill>
        <a:effectLst/>
      </p:bgPr>
    </p:bg>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206859" y="1329856"/>
            <a:ext cx="2795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85" name="Google Shape;285;p24"/>
          <p:cNvSpPr txBox="1">
            <a:spLocks noGrp="1"/>
          </p:cNvSpPr>
          <p:nvPr>
            <p:ph type="subTitle" idx="1"/>
          </p:nvPr>
        </p:nvSpPr>
        <p:spPr>
          <a:xfrm>
            <a:off x="1206859" y="2091394"/>
            <a:ext cx="2795100" cy="104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4"/>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287" name="Google Shape;287;p24"/>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288" name="Google Shape;288;p24"/>
          <p:cNvGrpSpPr/>
          <p:nvPr/>
        </p:nvGrpSpPr>
        <p:grpSpPr>
          <a:xfrm flipH="1">
            <a:off x="585043" y="4024225"/>
            <a:ext cx="251925" cy="584475"/>
            <a:chOff x="8299719" y="3804575"/>
            <a:chExt cx="251925" cy="584475"/>
          </a:xfrm>
        </p:grpSpPr>
        <p:sp>
          <p:nvSpPr>
            <p:cNvPr id="289" name="Google Shape;289;p24"/>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25"/>
          <p:cNvSpPr txBox="1">
            <a:spLocks noGrp="1"/>
          </p:cNvSpPr>
          <p:nvPr>
            <p:ph type="subTitle" idx="1"/>
          </p:nvPr>
        </p:nvSpPr>
        <p:spPr>
          <a:xfrm>
            <a:off x="844417" y="1495576"/>
            <a:ext cx="1875600" cy="47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000" b="1">
                <a:solidFill>
                  <a:schemeClr val="dk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99" name="Google Shape;299;p25"/>
          <p:cNvSpPr txBox="1">
            <a:spLocks noGrp="1"/>
          </p:cNvSpPr>
          <p:nvPr>
            <p:ph type="subTitle" idx="2"/>
          </p:nvPr>
        </p:nvSpPr>
        <p:spPr>
          <a:xfrm>
            <a:off x="6423983" y="3287675"/>
            <a:ext cx="1875600" cy="4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b="1">
                <a:solidFill>
                  <a:schemeClr val="dk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0" name="Google Shape;300;p25"/>
          <p:cNvSpPr txBox="1">
            <a:spLocks noGrp="1"/>
          </p:cNvSpPr>
          <p:nvPr>
            <p:ph type="subTitle" idx="3"/>
          </p:nvPr>
        </p:nvSpPr>
        <p:spPr>
          <a:xfrm>
            <a:off x="844417" y="1911453"/>
            <a:ext cx="1875600" cy="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25"/>
          <p:cNvSpPr txBox="1">
            <a:spLocks noGrp="1"/>
          </p:cNvSpPr>
          <p:nvPr>
            <p:ph type="subTitle" idx="4"/>
          </p:nvPr>
        </p:nvSpPr>
        <p:spPr>
          <a:xfrm>
            <a:off x="6423983" y="3710932"/>
            <a:ext cx="1875600" cy="7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3" name="Google Shape;303;p25"/>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304" name="Google Shape;304;p25"/>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305" name="Google Shape;305;p25"/>
          <p:cNvGrpSpPr/>
          <p:nvPr/>
        </p:nvGrpSpPr>
        <p:grpSpPr>
          <a:xfrm flipH="1">
            <a:off x="585043" y="4024225"/>
            <a:ext cx="251925" cy="584475"/>
            <a:chOff x="8299719" y="3804575"/>
            <a:chExt cx="251925" cy="584475"/>
          </a:xfrm>
        </p:grpSpPr>
        <p:sp>
          <p:nvSpPr>
            <p:cNvPr id="306" name="Google Shape;306;p25"/>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 name="Google Shape;314;p25"/>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15"/>
        <p:cNvGrpSpPr/>
        <p:nvPr/>
      </p:nvGrpSpPr>
      <p:grpSpPr>
        <a:xfrm>
          <a:off x="0" y="0"/>
          <a:ext cx="0" cy="0"/>
          <a:chOff x="0" y="0"/>
          <a:chExt cx="0" cy="0"/>
        </a:xfrm>
      </p:grpSpPr>
      <p:sp>
        <p:nvSpPr>
          <p:cNvPr id="316" name="Google Shape;316;p26"/>
          <p:cNvSpPr txBox="1">
            <a:spLocks noGrp="1"/>
          </p:cNvSpPr>
          <p:nvPr>
            <p:ph type="title"/>
          </p:nvPr>
        </p:nvSpPr>
        <p:spPr>
          <a:xfrm>
            <a:off x="769325" y="3378133"/>
            <a:ext cx="22377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7" name="Google Shape;317;p26"/>
          <p:cNvSpPr txBox="1">
            <a:spLocks noGrp="1"/>
          </p:cNvSpPr>
          <p:nvPr>
            <p:ph type="subTitle" idx="1"/>
          </p:nvPr>
        </p:nvSpPr>
        <p:spPr>
          <a:xfrm>
            <a:off x="769325" y="3738593"/>
            <a:ext cx="2237700" cy="8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6"/>
          <p:cNvSpPr txBox="1">
            <a:spLocks noGrp="1"/>
          </p:cNvSpPr>
          <p:nvPr>
            <p:ph type="title" idx="2"/>
          </p:nvPr>
        </p:nvSpPr>
        <p:spPr>
          <a:xfrm>
            <a:off x="3453175" y="3077515"/>
            <a:ext cx="22377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9" name="Google Shape;319;p26"/>
          <p:cNvSpPr txBox="1">
            <a:spLocks noGrp="1"/>
          </p:cNvSpPr>
          <p:nvPr>
            <p:ph type="subTitle" idx="3"/>
          </p:nvPr>
        </p:nvSpPr>
        <p:spPr>
          <a:xfrm>
            <a:off x="3453175" y="3442006"/>
            <a:ext cx="2237700" cy="8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6"/>
          <p:cNvSpPr txBox="1">
            <a:spLocks noGrp="1"/>
          </p:cNvSpPr>
          <p:nvPr>
            <p:ph type="title" idx="4"/>
          </p:nvPr>
        </p:nvSpPr>
        <p:spPr>
          <a:xfrm>
            <a:off x="6136975" y="3378133"/>
            <a:ext cx="22377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1" name="Google Shape;321;p26"/>
          <p:cNvSpPr txBox="1">
            <a:spLocks noGrp="1"/>
          </p:cNvSpPr>
          <p:nvPr>
            <p:ph type="subTitle" idx="5"/>
          </p:nvPr>
        </p:nvSpPr>
        <p:spPr>
          <a:xfrm>
            <a:off x="6136975" y="3738593"/>
            <a:ext cx="2237700" cy="8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 name="Google Shape;322;p26"/>
          <p:cNvSpPr txBox="1">
            <a:spLocks noGrp="1"/>
          </p:cNvSpPr>
          <p:nvPr>
            <p:ph type="title" idx="6"/>
          </p:nvPr>
        </p:nvSpPr>
        <p:spPr>
          <a:xfrm>
            <a:off x="720000" y="525955"/>
            <a:ext cx="77040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323" name="Google Shape;323;p26"/>
          <p:cNvGrpSpPr/>
          <p:nvPr/>
        </p:nvGrpSpPr>
        <p:grpSpPr>
          <a:xfrm>
            <a:off x="8302938" y="4024025"/>
            <a:ext cx="251925" cy="584475"/>
            <a:chOff x="8299719" y="3804575"/>
            <a:chExt cx="251925" cy="584475"/>
          </a:xfrm>
        </p:grpSpPr>
        <p:sp>
          <p:nvSpPr>
            <p:cNvPr id="324" name="Google Shape;324;p26"/>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6"/>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333" name="Google Shape;333;p26"/>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334" name="Google Shape;334;p26"/>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335"/>
        <p:cNvGrpSpPr/>
        <p:nvPr/>
      </p:nvGrpSpPr>
      <p:grpSpPr>
        <a:xfrm>
          <a:off x="0" y="0"/>
          <a:ext cx="0" cy="0"/>
          <a:chOff x="0" y="0"/>
          <a:chExt cx="0" cy="0"/>
        </a:xfrm>
      </p:grpSpPr>
      <p:sp>
        <p:nvSpPr>
          <p:cNvPr id="336" name="Google Shape;336;p27"/>
          <p:cNvSpPr txBox="1">
            <a:spLocks noGrp="1"/>
          </p:cNvSpPr>
          <p:nvPr>
            <p:ph type="title"/>
          </p:nvPr>
        </p:nvSpPr>
        <p:spPr>
          <a:xfrm>
            <a:off x="712313" y="178331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27"/>
          <p:cNvSpPr txBox="1">
            <a:spLocks noGrp="1"/>
          </p:cNvSpPr>
          <p:nvPr>
            <p:ph type="subTitle" idx="1"/>
          </p:nvPr>
        </p:nvSpPr>
        <p:spPr>
          <a:xfrm>
            <a:off x="712313" y="2212403"/>
            <a:ext cx="23364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7"/>
          <p:cNvSpPr txBox="1">
            <a:spLocks noGrp="1"/>
          </p:cNvSpPr>
          <p:nvPr>
            <p:ph type="title" idx="2"/>
          </p:nvPr>
        </p:nvSpPr>
        <p:spPr>
          <a:xfrm>
            <a:off x="3403800" y="315610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27"/>
          <p:cNvSpPr txBox="1">
            <a:spLocks noGrp="1"/>
          </p:cNvSpPr>
          <p:nvPr>
            <p:ph type="subTitle" idx="3"/>
          </p:nvPr>
        </p:nvSpPr>
        <p:spPr>
          <a:xfrm>
            <a:off x="3403800" y="3589957"/>
            <a:ext cx="23364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7"/>
          <p:cNvSpPr txBox="1">
            <a:spLocks noGrp="1"/>
          </p:cNvSpPr>
          <p:nvPr>
            <p:ph type="title" idx="4"/>
          </p:nvPr>
        </p:nvSpPr>
        <p:spPr>
          <a:xfrm>
            <a:off x="6095288" y="178331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1" name="Google Shape;341;p27"/>
          <p:cNvSpPr txBox="1">
            <a:spLocks noGrp="1"/>
          </p:cNvSpPr>
          <p:nvPr>
            <p:ph type="subTitle" idx="5"/>
          </p:nvPr>
        </p:nvSpPr>
        <p:spPr>
          <a:xfrm>
            <a:off x="6095288" y="2212403"/>
            <a:ext cx="23364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43" name="Google Shape;343;p27"/>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344" name="Google Shape;344;p27"/>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345" name="Google Shape;345;p27"/>
          <p:cNvGrpSpPr/>
          <p:nvPr/>
        </p:nvGrpSpPr>
        <p:grpSpPr>
          <a:xfrm flipH="1">
            <a:off x="585043" y="4024225"/>
            <a:ext cx="251925" cy="584475"/>
            <a:chOff x="8299719" y="3804575"/>
            <a:chExt cx="251925" cy="584475"/>
          </a:xfrm>
        </p:grpSpPr>
        <p:sp>
          <p:nvSpPr>
            <p:cNvPr id="346" name="Google Shape;346;p27"/>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4" name="Google Shape;354;p27"/>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bg>
      <p:bgPr>
        <a:blipFill>
          <a:blip r:embed="rId2">
            <a:alphaModFix/>
          </a:blip>
          <a:stretch>
            <a:fillRect/>
          </a:stretch>
        </a:blipFill>
        <a:effectLst/>
      </p:bgPr>
    </p:bg>
    <p:spTree>
      <p:nvGrpSpPr>
        <p:cNvPr id="1" name="Shape 355"/>
        <p:cNvGrpSpPr/>
        <p:nvPr/>
      </p:nvGrpSpPr>
      <p:grpSpPr>
        <a:xfrm>
          <a:off x="0" y="0"/>
          <a:ext cx="0" cy="0"/>
          <a:chOff x="0" y="0"/>
          <a:chExt cx="0" cy="0"/>
        </a:xfrm>
      </p:grpSpPr>
      <p:sp>
        <p:nvSpPr>
          <p:cNvPr id="356" name="Google Shape;356;p28"/>
          <p:cNvSpPr txBox="1">
            <a:spLocks noGrp="1"/>
          </p:cNvSpPr>
          <p:nvPr>
            <p:ph type="title"/>
          </p:nvPr>
        </p:nvSpPr>
        <p:spPr>
          <a:xfrm>
            <a:off x="822274" y="2945269"/>
            <a:ext cx="2163600" cy="38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8"/>
          <p:cNvSpPr txBox="1">
            <a:spLocks noGrp="1"/>
          </p:cNvSpPr>
          <p:nvPr>
            <p:ph type="subTitle" idx="1"/>
          </p:nvPr>
        </p:nvSpPr>
        <p:spPr>
          <a:xfrm>
            <a:off x="822274" y="3306784"/>
            <a:ext cx="21636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8"/>
          <p:cNvSpPr txBox="1">
            <a:spLocks noGrp="1"/>
          </p:cNvSpPr>
          <p:nvPr>
            <p:ph type="title" idx="2"/>
          </p:nvPr>
        </p:nvSpPr>
        <p:spPr>
          <a:xfrm>
            <a:off x="3490200" y="2945269"/>
            <a:ext cx="2163600" cy="38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8"/>
          <p:cNvSpPr txBox="1">
            <a:spLocks noGrp="1"/>
          </p:cNvSpPr>
          <p:nvPr>
            <p:ph type="subTitle" idx="3"/>
          </p:nvPr>
        </p:nvSpPr>
        <p:spPr>
          <a:xfrm>
            <a:off x="3490200" y="3306784"/>
            <a:ext cx="21636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8"/>
          <p:cNvSpPr txBox="1">
            <a:spLocks noGrp="1"/>
          </p:cNvSpPr>
          <p:nvPr>
            <p:ph type="title" idx="4"/>
          </p:nvPr>
        </p:nvSpPr>
        <p:spPr>
          <a:xfrm>
            <a:off x="6158126" y="2945275"/>
            <a:ext cx="2163600" cy="38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8"/>
          <p:cNvSpPr txBox="1">
            <a:spLocks noGrp="1"/>
          </p:cNvSpPr>
          <p:nvPr>
            <p:ph type="subTitle" idx="5"/>
          </p:nvPr>
        </p:nvSpPr>
        <p:spPr>
          <a:xfrm>
            <a:off x="6158126" y="3306784"/>
            <a:ext cx="21636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63" name="Google Shape;363;p28"/>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364" name="Google Shape;364;p28"/>
          <p:cNvGrpSpPr/>
          <p:nvPr/>
        </p:nvGrpSpPr>
        <p:grpSpPr>
          <a:xfrm>
            <a:off x="8303738" y="4024225"/>
            <a:ext cx="251925" cy="584475"/>
            <a:chOff x="8299719" y="3804575"/>
            <a:chExt cx="251925" cy="584475"/>
          </a:xfrm>
        </p:grpSpPr>
        <p:sp>
          <p:nvSpPr>
            <p:cNvPr id="365" name="Google Shape;365;p28"/>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8"/>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374" name="Google Shape;374;p28"/>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3">
  <p:cSld name="BLANK_1_1_1_2_1_1_1_1">
    <p:bg>
      <p:bgPr>
        <a:blipFill>
          <a:blip r:embed="rId2">
            <a:alphaModFix/>
          </a:blip>
          <a:stretch>
            <a:fillRect/>
          </a:stretch>
        </a:blipFill>
        <a:effectLst/>
      </p:bgPr>
    </p:bg>
    <p:spTree>
      <p:nvGrpSpPr>
        <p:cNvPr id="1" name="Shape 375"/>
        <p:cNvGrpSpPr/>
        <p:nvPr/>
      </p:nvGrpSpPr>
      <p:grpSpPr>
        <a:xfrm>
          <a:off x="0" y="0"/>
          <a:ext cx="0" cy="0"/>
          <a:chOff x="0" y="0"/>
          <a:chExt cx="0" cy="0"/>
        </a:xfrm>
      </p:grpSpPr>
      <p:sp>
        <p:nvSpPr>
          <p:cNvPr id="376" name="Google Shape;376;p29"/>
          <p:cNvSpPr txBox="1">
            <a:spLocks noGrp="1"/>
          </p:cNvSpPr>
          <p:nvPr>
            <p:ph type="title"/>
          </p:nvPr>
        </p:nvSpPr>
        <p:spPr>
          <a:xfrm>
            <a:off x="3149144" y="1133850"/>
            <a:ext cx="416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29"/>
          <p:cNvSpPr txBox="1">
            <a:spLocks noGrp="1"/>
          </p:cNvSpPr>
          <p:nvPr>
            <p:ph type="subTitle" idx="1"/>
          </p:nvPr>
        </p:nvSpPr>
        <p:spPr>
          <a:xfrm>
            <a:off x="3149144" y="1587825"/>
            <a:ext cx="41664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9"/>
          <p:cNvSpPr txBox="1">
            <a:spLocks noGrp="1"/>
          </p:cNvSpPr>
          <p:nvPr>
            <p:ph type="title" idx="2"/>
          </p:nvPr>
        </p:nvSpPr>
        <p:spPr>
          <a:xfrm>
            <a:off x="3149144" y="2362575"/>
            <a:ext cx="416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9"/>
          <p:cNvSpPr txBox="1">
            <a:spLocks noGrp="1"/>
          </p:cNvSpPr>
          <p:nvPr>
            <p:ph type="subTitle" idx="3"/>
          </p:nvPr>
        </p:nvSpPr>
        <p:spPr>
          <a:xfrm>
            <a:off x="3149144" y="2816549"/>
            <a:ext cx="41664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9"/>
          <p:cNvSpPr txBox="1">
            <a:spLocks noGrp="1"/>
          </p:cNvSpPr>
          <p:nvPr>
            <p:ph type="title" idx="4"/>
          </p:nvPr>
        </p:nvSpPr>
        <p:spPr>
          <a:xfrm>
            <a:off x="3149144" y="3591300"/>
            <a:ext cx="416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9"/>
          <p:cNvSpPr txBox="1">
            <a:spLocks noGrp="1"/>
          </p:cNvSpPr>
          <p:nvPr>
            <p:ph type="subTitle" idx="5"/>
          </p:nvPr>
        </p:nvSpPr>
        <p:spPr>
          <a:xfrm>
            <a:off x="3149144" y="4045274"/>
            <a:ext cx="41664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83" name="Google Shape;383;p29"/>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384" name="Google Shape;384;p29"/>
          <p:cNvGrpSpPr/>
          <p:nvPr/>
        </p:nvGrpSpPr>
        <p:grpSpPr>
          <a:xfrm>
            <a:off x="8303738" y="4024225"/>
            <a:ext cx="251925" cy="584475"/>
            <a:chOff x="8299719" y="3804575"/>
            <a:chExt cx="251925" cy="584475"/>
          </a:xfrm>
        </p:grpSpPr>
        <p:sp>
          <p:nvSpPr>
            <p:cNvPr id="385" name="Google Shape;385;p29"/>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9"/>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394" name="Google Shape;394;p29"/>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1050161" y="1682850"/>
            <a:ext cx="2093700" cy="527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30"/>
          <p:cNvSpPr txBox="1">
            <a:spLocks noGrp="1"/>
          </p:cNvSpPr>
          <p:nvPr>
            <p:ph type="subTitle" idx="1"/>
          </p:nvPr>
        </p:nvSpPr>
        <p:spPr>
          <a:xfrm>
            <a:off x="1050161" y="2119987"/>
            <a:ext cx="20937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30"/>
          <p:cNvSpPr txBox="1">
            <a:spLocks noGrp="1"/>
          </p:cNvSpPr>
          <p:nvPr>
            <p:ph type="title" idx="2"/>
          </p:nvPr>
        </p:nvSpPr>
        <p:spPr>
          <a:xfrm>
            <a:off x="6000139" y="1682850"/>
            <a:ext cx="2093700" cy="527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30"/>
          <p:cNvSpPr txBox="1">
            <a:spLocks noGrp="1"/>
          </p:cNvSpPr>
          <p:nvPr>
            <p:ph type="subTitle" idx="3"/>
          </p:nvPr>
        </p:nvSpPr>
        <p:spPr>
          <a:xfrm>
            <a:off x="6000139" y="2119987"/>
            <a:ext cx="20937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30"/>
          <p:cNvSpPr txBox="1">
            <a:spLocks noGrp="1"/>
          </p:cNvSpPr>
          <p:nvPr>
            <p:ph type="title" idx="4"/>
          </p:nvPr>
        </p:nvSpPr>
        <p:spPr>
          <a:xfrm>
            <a:off x="1050161" y="2950465"/>
            <a:ext cx="2093700" cy="527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30"/>
          <p:cNvSpPr txBox="1">
            <a:spLocks noGrp="1"/>
          </p:cNvSpPr>
          <p:nvPr>
            <p:ph type="subTitle" idx="5"/>
          </p:nvPr>
        </p:nvSpPr>
        <p:spPr>
          <a:xfrm>
            <a:off x="1050161" y="3382868"/>
            <a:ext cx="20937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30"/>
          <p:cNvSpPr txBox="1">
            <a:spLocks noGrp="1"/>
          </p:cNvSpPr>
          <p:nvPr>
            <p:ph type="title" idx="6"/>
          </p:nvPr>
        </p:nvSpPr>
        <p:spPr>
          <a:xfrm>
            <a:off x="6000139" y="2950465"/>
            <a:ext cx="2093700" cy="527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30"/>
          <p:cNvSpPr txBox="1">
            <a:spLocks noGrp="1"/>
          </p:cNvSpPr>
          <p:nvPr>
            <p:ph type="subTitle" idx="7"/>
          </p:nvPr>
        </p:nvSpPr>
        <p:spPr>
          <a:xfrm>
            <a:off x="6000139" y="3382868"/>
            <a:ext cx="2093700" cy="572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3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05" name="Google Shape;405;p30"/>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06" name="Google Shape;406;p30"/>
          <p:cNvGrpSpPr/>
          <p:nvPr/>
        </p:nvGrpSpPr>
        <p:grpSpPr>
          <a:xfrm>
            <a:off x="8303738" y="4024225"/>
            <a:ext cx="251925" cy="584475"/>
            <a:chOff x="8299719" y="3804575"/>
            <a:chExt cx="251925" cy="584475"/>
          </a:xfrm>
        </p:grpSpPr>
        <p:sp>
          <p:nvSpPr>
            <p:cNvPr id="407" name="Google Shape;407;p30"/>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0"/>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416" name="Google Shape;416;p30"/>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20000" y="1077200"/>
            <a:ext cx="7704000" cy="35313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Font typeface="Lato"/>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39" name="Google Shape;39;p4"/>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40" name="Google Shape;40;p4"/>
          <p:cNvGrpSpPr/>
          <p:nvPr/>
        </p:nvGrpSpPr>
        <p:grpSpPr>
          <a:xfrm>
            <a:off x="8303738" y="4024225"/>
            <a:ext cx="251925" cy="584475"/>
            <a:chOff x="8299719" y="3804575"/>
            <a:chExt cx="251925" cy="584475"/>
          </a:xfrm>
        </p:grpSpPr>
        <p:sp>
          <p:nvSpPr>
            <p:cNvPr id="41" name="Google Shape;41;p4"/>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cxnSp>
        <p:nvCxnSpPr>
          <p:cNvPr id="50" name="Google Shape;50;p4"/>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417"/>
        <p:cNvGrpSpPr/>
        <p:nvPr/>
      </p:nvGrpSpPr>
      <p:grpSpPr>
        <a:xfrm>
          <a:off x="0" y="0"/>
          <a:ext cx="0" cy="0"/>
          <a:chOff x="0" y="0"/>
          <a:chExt cx="0" cy="0"/>
        </a:xfrm>
      </p:grpSpPr>
      <p:sp>
        <p:nvSpPr>
          <p:cNvPr id="418" name="Google Shape;418;p31"/>
          <p:cNvSpPr txBox="1">
            <a:spLocks noGrp="1"/>
          </p:cNvSpPr>
          <p:nvPr>
            <p:ph type="title"/>
          </p:nvPr>
        </p:nvSpPr>
        <p:spPr>
          <a:xfrm>
            <a:off x="857327" y="1250481"/>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31"/>
          <p:cNvSpPr txBox="1">
            <a:spLocks noGrp="1"/>
          </p:cNvSpPr>
          <p:nvPr>
            <p:ph type="subTitle" idx="1"/>
          </p:nvPr>
        </p:nvSpPr>
        <p:spPr>
          <a:xfrm>
            <a:off x="857327" y="1759198"/>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31"/>
          <p:cNvSpPr txBox="1">
            <a:spLocks noGrp="1"/>
          </p:cNvSpPr>
          <p:nvPr>
            <p:ph type="title" idx="2"/>
          </p:nvPr>
        </p:nvSpPr>
        <p:spPr>
          <a:xfrm>
            <a:off x="3419256" y="3581152"/>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31"/>
          <p:cNvSpPr txBox="1">
            <a:spLocks noGrp="1"/>
          </p:cNvSpPr>
          <p:nvPr>
            <p:ph type="subTitle" idx="3"/>
          </p:nvPr>
        </p:nvSpPr>
        <p:spPr>
          <a:xfrm>
            <a:off x="3419256" y="4096823"/>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31"/>
          <p:cNvSpPr txBox="1">
            <a:spLocks noGrp="1"/>
          </p:cNvSpPr>
          <p:nvPr>
            <p:ph type="title" idx="4"/>
          </p:nvPr>
        </p:nvSpPr>
        <p:spPr>
          <a:xfrm>
            <a:off x="857327" y="3581152"/>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31"/>
          <p:cNvSpPr txBox="1">
            <a:spLocks noGrp="1"/>
          </p:cNvSpPr>
          <p:nvPr>
            <p:ph type="subTitle" idx="5"/>
          </p:nvPr>
        </p:nvSpPr>
        <p:spPr>
          <a:xfrm>
            <a:off x="857327" y="4096823"/>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31"/>
          <p:cNvSpPr txBox="1">
            <a:spLocks noGrp="1"/>
          </p:cNvSpPr>
          <p:nvPr>
            <p:ph type="title" idx="6"/>
          </p:nvPr>
        </p:nvSpPr>
        <p:spPr>
          <a:xfrm>
            <a:off x="3419256" y="1250481"/>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31"/>
          <p:cNvSpPr txBox="1">
            <a:spLocks noGrp="1"/>
          </p:cNvSpPr>
          <p:nvPr>
            <p:ph type="subTitle" idx="7"/>
          </p:nvPr>
        </p:nvSpPr>
        <p:spPr>
          <a:xfrm>
            <a:off x="3419256" y="1759198"/>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31"/>
          <p:cNvSpPr txBox="1">
            <a:spLocks noGrp="1"/>
          </p:cNvSpPr>
          <p:nvPr>
            <p:ph type="title" idx="8"/>
          </p:nvPr>
        </p:nvSpPr>
        <p:spPr>
          <a:xfrm>
            <a:off x="5981173" y="1250481"/>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31"/>
          <p:cNvSpPr txBox="1">
            <a:spLocks noGrp="1"/>
          </p:cNvSpPr>
          <p:nvPr>
            <p:ph type="subTitle" idx="9"/>
          </p:nvPr>
        </p:nvSpPr>
        <p:spPr>
          <a:xfrm>
            <a:off x="5981173" y="1759198"/>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31"/>
          <p:cNvSpPr txBox="1">
            <a:spLocks noGrp="1"/>
          </p:cNvSpPr>
          <p:nvPr>
            <p:ph type="title" idx="13"/>
          </p:nvPr>
        </p:nvSpPr>
        <p:spPr>
          <a:xfrm>
            <a:off x="5981173" y="3581152"/>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31"/>
          <p:cNvSpPr txBox="1">
            <a:spLocks noGrp="1"/>
          </p:cNvSpPr>
          <p:nvPr>
            <p:ph type="subTitle" idx="14"/>
          </p:nvPr>
        </p:nvSpPr>
        <p:spPr>
          <a:xfrm>
            <a:off x="5981173" y="4096823"/>
            <a:ext cx="2305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3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31" name="Google Shape;431;p31"/>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32" name="Google Shape;432;p31"/>
          <p:cNvGrpSpPr/>
          <p:nvPr/>
        </p:nvGrpSpPr>
        <p:grpSpPr>
          <a:xfrm>
            <a:off x="8303738" y="4024225"/>
            <a:ext cx="251925" cy="584475"/>
            <a:chOff x="8299719" y="3804575"/>
            <a:chExt cx="251925" cy="584475"/>
          </a:xfrm>
        </p:grpSpPr>
        <p:sp>
          <p:nvSpPr>
            <p:cNvPr id="433" name="Google Shape;433;p31"/>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1"/>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442" name="Google Shape;442;p31"/>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32"/>
          <p:cNvSpPr txBox="1">
            <a:spLocks noGrp="1"/>
          </p:cNvSpPr>
          <p:nvPr>
            <p:ph type="title" hasCustomPrompt="1"/>
          </p:nvPr>
        </p:nvSpPr>
        <p:spPr>
          <a:xfrm>
            <a:off x="2312250" y="540000"/>
            <a:ext cx="4519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5" name="Google Shape;445;p32"/>
          <p:cNvSpPr txBox="1">
            <a:spLocks noGrp="1"/>
          </p:cNvSpPr>
          <p:nvPr>
            <p:ph type="subTitle" idx="1"/>
          </p:nvPr>
        </p:nvSpPr>
        <p:spPr>
          <a:xfrm>
            <a:off x="2312250" y="1281017"/>
            <a:ext cx="4519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32"/>
          <p:cNvSpPr txBox="1">
            <a:spLocks noGrp="1"/>
          </p:cNvSpPr>
          <p:nvPr>
            <p:ph type="title" idx="2" hasCustomPrompt="1"/>
          </p:nvPr>
        </p:nvSpPr>
        <p:spPr>
          <a:xfrm>
            <a:off x="2312250" y="1974280"/>
            <a:ext cx="4519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7" name="Google Shape;447;p32"/>
          <p:cNvSpPr txBox="1">
            <a:spLocks noGrp="1"/>
          </p:cNvSpPr>
          <p:nvPr>
            <p:ph type="subTitle" idx="3"/>
          </p:nvPr>
        </p:nvSpPr>
        <p:spPr>
          <a:xfrm>
            <a:off x="2312250" y="2719670"/>
            <a:ext cx="4519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32"/>
          <p:cNvSpPr txBox="1">
            <a:spLocks noGrp="1"/>
          </p:cNvSpPr>
          <p:nvPr>
            <p:ph type="title" idx="4" hasCustomPrompt="1"/>
          </p:nvPr>
        </p:nvSpPr>
        <p:spPr>
          <a:xfrm>
            <a:off x="2312250" y="3408559"/>
            <a:ext cx="4519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32"/>
          <p:cNvSpPr txBox="1">
            <a:spLocks noGrp="1"/>
          </p:cNvSpPr>
          <p:nvPr>
            <p:ph type="subTitle" idx="5"/>
          </p:nvPr>
        </p:nvSpPr>
        <p:spPr>
          <a:xfrm>
            <a:off x="2312250" y="4158324"/>
            <a:ext cx="4519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32"/>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451" name="Google Shape;451;p32"/>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52" name="Google Shape;452;p32"/>
          <p:cNvGrpSpPr/>
          <p:nvPr/>
        </p:nvGrpSpPr>
        <p:grpSpPr>
          <a:xfrm flipH="1">
            <a:off x="585043" y="4024225"/>
            <a:ext cx="251925" cy="584475"/>
            <a:chOff x="8299719" y="3804575"/>
            <a:chExt cx="251925" cy="584475"/>
          </a:xfrm>
        </p:grpSpPr>
        <p:sp>
          <p:nvSpPr>
            <p:cNvPr id="453" name="Google Shape;453;p32"/>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461"/>
        <p:cNvGrpSpPr/>
        <p:nvPr/>
      </p:nvGrpSpPr>
      <p:grpSpPr>
        <a:xfrm>
          <a:off x="0" y="0"/>
          <a:ext cx="0" cy="0"/>
          <a:chOff x="0" y="0"/>
          <a:chExt cx="0" cy="0"/>
        </a:xfrm>
      </p:grpSpPr>
      <p:sp>
        <p:nvSpPr>
          <p:cNvPr id="462" name="Google Shape;462;p33"/>
          <p:cNvSpPr txBox="1">
            <a:spLocks noGrp="1"/>
          </p:cNvSpPr>
          <p:nvPr>
            <p:ph type="ctrTitle"/>
          </p:nvPr>
        </p:nvSpPr>
        <p:spPr>
          <a:xfrm>
            <a:off x="2430000" y="535000"/>
            <a:ext cx="4284000" cy="113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3" name="Google Shape;463;p33"/>
          <p:cNvSpPr txBox="1">
            <a:spLocks noGrp="1"/>
          </p:cNvSpPr>
          <p:nvPr>
            <p:ph type="subTitle" idx="1"/>
          </p:nvPr>
        </p:nvSpPr>
        <p:spPr>
          <a:xfrm>
            <a:off x="2425050" y="2528388"/>
            <a:ext cx="42939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64" name="Google Shape;464;p33"/>
          <p:cNvSpPr txBox="1"/>
          <p:nvPr/>
        </p:nvSpPr>
        <p:spPr>
          <a:xfrm>
            <a:off x="2872050" y="3647325"/>
            <a:ext cx="3399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lang="en" sz="10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000">
                <a:solidFill>
                  <a:schemeClr val="dk1"/>
                </a:solidFill>
                <a:latin typeface="Lato"/>
                <a:ea typeface="Lato"/>
                <a:cs typeface="Lato"/>
                <a:sym typeface="Lato"/>
              </a:rPr>
              <a:t>, including icons by </a:t>
            </a:r>
            <a:r>
              <a:rPr lang="en" sz="10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a:t>
            </a:r>
            <a:r>
              <a:rPr lang="en" sz="1000" b="1">
                <a:solidFill>
                  <a:schemeClr val="dk1"/>
                </a:solidFill>
                <a:latin typeface="Lato"/>
                <a:ea typeface="Lato"/>
                <a:cs typeface="Lato"/>
                <a:sym typeface="Lato"/>
              </a:rPr>
              <a:t> </a:t>
            </a:r>
            <a:r>
              <a:rPr lang="en" sz="10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000" b="1">
              <a:solidFill>
                <a:schemeClr val="dk1"/>
              </a:solidFill>
              <a:highlight>
                <a:srgbClr val="DFDEFC"/>
              </a:highlight>
              <a:latin typeface="Lato"/>
              <a:ea typeface="Lato"/>
              <a:cs typeface="Lato"/>
              <a:sym typeface="Lato"/>
            </a:endParaRPr>
          </a:p>
        </p:txBody>
      </p:sp>
      <p:sp>
        <p:nvSpPr>
          <p:cNvPr id="465" name="Google Shape;465;p33"/>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66" name="Google Shape;466;p33"/>
          <p:cNvGrpSpPr/>
          <p:nvPr/>
        </p:nvGrpSpPr>
        <p:grpSpPr>
          <a:xfrm>
            <a:off x="8303738" y="4024225"/>
            <a:ext cx="251925" cy="584475"/>
            <a:chOff x="8299719" y="3804575"/>
            <a:chExt cx="251925" cy="584475"/>
          </a:xfrm>
        </p:grpSpPr>
        <p:sp>
          <p:nvSpPr>
            <p:cNvPr id="467" name="Google Shape;467;p33"/>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3"/>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476"/>
        <p:cNvGrpSpPr/>
        <p:nvPr/>
      </p:nvGrpSpPr>
      <p:grpSpPr>
        <a:xfrm>
          <a:off x="0" y="0"/>
          <a:ext cx="0" cy="0"/>
          <a:chOff x="0" y="0"/>
          <a:chExt cx="0" cy="0"/>
        </a:xfrm>
      </p:grpSpPr>
      <p:sp>
        <p:nvSpPr>
          <p:cNvPr id="477" name="Google Shape;477;p34"/>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478" name="Google Shape;478;p34"/>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79" name="Google Shape;479;p34"/>
          <p:cNvGrpSpPr/>
          <p:nvPr/>
        </p:nvGrpSpPr>
        <p:grpSpPr>
          <a:xfrm>
            <a:off x="8303738" y="4024225"/>
            <a:ext cx="251925" cy="584475"/>
            <a:chOff x="8299719" y="3804575"/>
            <a:chExt cx="251925" cy="584475"/>
          </a:xfrm>
        </p:grpSpPr>
        <p:sp>
          <p:nvSpPr>
            <p:cNvPr id="480" name="Google Shape;480;p34"/>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488"/>
        <p:cNvGrpSpPr/>
        <p:nvPr/>
      </p:nvGrpSpPr>
      <p:grpSpPr>
        <a:xfrm>
          <a:off x="0" y="0"/>
          <a:ext cx="0" cy="0"/>
          <a:chOff x="0" y="0"/>
          <a:chExt cx="0" cy="0"/>
        </a:xfrm>
      </p:grpSpPr>
      <p:sp>
        <p:nvSpPr>
          <p:cNvPr id="489" name="Google Shape;489;p35"/>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490" name="Google Shape;490;p35"/>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491" name="Google Shape;491;p35"/>
          <p:cNvGrpSpPr/>
          <p:nvPr/>
        </p:nvGrpSpPr>
        <p:grpSpPr>
          <a:xfrm flipH="1">
            <a:off x="585043" y="4024225"/>
            <a:ext cx="251925" cy="584475"/>
            <a:chOff x="8299719" y="3804575"/>
            <a:chExt cx="251925" cy="584475"/>
          </a:xfrm>
        </p:grpSpPr>
        <p:sp>
          <p:nvSpPr>
            <p:cNvPr id="492" name="Google Shape;492;p35"/>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5"/>
          <p:cNvSpPr txBox="1">
            <a:spLocks noGrp="1"/>
          </p:cNvSpPr>
          <p:nvPr>
            <p:ph type="subTitle" idx="1"/>
          </p:nvPr>
        </p:nvSpPr>
        <p:spPr>
          <a:xfrm>
            <a:off x="1087963" y="1289648"/>
            <a:ext cx="3335700" cy="4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b="1">
                <a:solidFill>
                  <a:schemeClr val="dk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2"/>
          </p:nvPr>
        </p:nvSpPr>
        <p:spPr>
          <a:xfrm>
            <a:off x="4720337" y="2394448"/>
            <a:ext cx="3335700" cy="4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b="1">
                <a:solidFill>
                  <a:schemeClr val="dk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3"/>
          </p:nvPr>
        </p:nvSpPr>
        <p:spPr>
          <a:xfrm>
            <a:off x="1087963" y="1707135"/>
            <a:ext cx="3335700" cy="9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4720337" y="2809586"/>
            <a:ext cx="3335700" cy="9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57" name="Google Shape;57;p5"/>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58" name="Google Shape;58;p5"/>
          <p:cNvGrpSpPr/>
          <p:nvPr/>
        </p:nvGrpSpPr>
        <p:grpSpPr>
          <a:xfrm>
            <a:off x="8303738" y="4024225"/>
            <a:ext cx="251925" cy="584475"/>
            <a:chOff x="8299719" y="3804575"/>
            <a:chExt cx="251925" cy="584475"/>
          </a:xfrm>
        </p:grpSpPr>
        <p:sp>
          <p:nvSpPr>
            <p:cNvPr id="59" name="Google Shape;59;p5"/>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9" name="Google Shape;69;p6"/>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70" name="Google Shape;70;p6"/>
          <p:cNvGrpSpPr/>
          <p:nvPr/>
        </p:nvGrpSpPr>
        <p:grpSpPr>
          <a:xfrm>
            <a:off x="8303738" y="4024225"/>
            <a:ext cx="251925" cy="584475"/>
            <a:chOff x="8299719" y="3804575"/>
            <a:chExt cx="251925" cy="584475"/>
          </a:xfrm>
        </p:grpSpPr>
        <p:sp>
          <p:nvSpPr>
            <p:cNvPr id="71" name="Google Shape;71;p6"/>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cxnSp>
        <p:nvCxnSpPr>
          <p:cNvPr id="80" name="Google Shape;80;p6"/>
          <p:cNvCxnSpPr/>
          <p:nvPr/>
        </p:nvCxnSpPr>
        <p:spPr>
          <a:xfrm>
            <a:off x="2949605" y="1118688"/>
            <a:ext cx="3296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7"/>
          <p:cNvSpPr txBox="1">
            <a:spLocks noGrp="1"/>
          </p:cNvSpPr>
          <p:nvPr>
            <p:ph type="subTitle" idx="1"/>
          </p:nvPr>
        </p:nvSpPr>
        <p:spPr>
          <a:xfrm>
            <a:off x="2184450" y="2479899"/>
            <a:ext cx="4775100" cy="110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7"/>
          <p:cNvSpPr txBox="1">
            <a:spLocks noGrp="1"/>
          </p:cNvSpPr>
          <p:nvPr>
            <p:ph type="title"/>
          </p:nvPr>
        </p:nvSpPr>
        <p:spPr>
          <a:xfrm>
            <a:off x="2184450" y="1681901"/>
            <a:ext cx="4775100" cy="645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4" name="Google Shape;84;p7"/>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sp>
        <p:nvSpPr>
          <p:cNvPr id="85" name="Google Shape;85;p7"/>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dk1"/>
            </a:solidFill>
            <a:prstDash val="solid"/>
            <a:round/>
            <a:headEnd type="none" w="med" len="med"/>
            <a:tailEnd type="none" w="med" len="med"/>
          </a:ln>
        </p:spPr>
      </p:sp>
      <p:grpSp>
        <p:nvGrpSpPr>
          <p:cNvPr id="86" name="Google Shape;86;p7"/>
          <p:cNvGrpSpPr/>
          <p:nvPr/>
        </p:nvGrpSpPr>
        <p:grpSpPr>
          <a:xfrm flipH="1">
            <a:off x="585043" y="4024225"/>
            <a:ext cx="251925" cy="584475"/>
            <a:chOff x="8299719" y="3804575"/>
            <a:chExt cx="251925" cy="584475"/>
          </a:xfrm>
        </p:grpSpPr>
        <p:sp>
          <p:nvSpPr>
            <p:cNvPr id="87" name="Google Shape;87;p7"/>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1388100" y="1192300"/>
            <a:ext cx="6367800" cy="245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97" name="Google Shape;97;p8"/>
          <p:cNvSpPr/>
          <p:nvPr/>
        </p:nvSpPr>
        <p:spPr>
          <a:xfrm flipH="1">
            <a:off x="798166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sp>
        <p:nvSpPr>
          <p:cNvPr id="98" name="Google Shape;98;p8"/>
          <p:cNvSpPr/>
          <p:nvPr/>
        </p:nvSpPr>
        <p:spPr>
          <a:xfrm rot="10800000" flipH="1">
            <a:off x="71181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99" name="Google Shape;99;p8"/>
          <p:cNvGrpSpPr/>
          <p:nvPr/>
        </p:nvGrpSpPr>
        <p:grpSpPr>
          <a:xfrm flipH="1">
            <a:off x="585043" y="4024225"/>
            <a:ext cx="251925" cy="584475"/>
            <a:chOff x="8299719" y="3804575"/>
            <a:chExt cx="251925" cy="584475"/>
          </a:xfrm>
        </p:grpSpPr>
        <p:sp>
          <p:nvSpPr>
            <p:cNvPr id="100" name="Google Shape;100;p8"/>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961550" y="1627725"/>
            <a:ext cx="4601100" cy="657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9"/>
          <p:cNvSpPr txBox="1">
            <a:spLocks noGrp="1"/>
          </p:cNvSpPr>
          <p:nvPr>
            <p:ph type="subTitle" idx="1"/>
          </p:nvPr>
        </p:nvSpPr>
        <p:spPr>
          <a:xfrm>
            <a:off x="961550" y="2345125"/>
            <a:ext cx="4601100" cy="136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9"/>
          <p:cNvSpPr/>
          <p:nvPr/>
        </p:nvSpPr>
        <p:spPr>
          <a:xfrm>
            <a:off x="715100" y="1271002"/>
            <a:ext cx="4522221" cy="249934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112" name="Google Shape;112;p9"/>
          <p:cNvGrpSpPr/>
          <p:nvPr/>
        </p:nvGrpSpPr>
        <p:grpSpPr>
          <a:xfrm>
            <a:off x="8302938" y="4024025"/>
            <a:ext cx="251925" cy="584475"/>
            <a:chOff x="8299719" y="3804575"/>
            <a:chExt cx="251925" cy="584475"/>
          </a:xfrm>
        </p:grpSpPr>
        <p:sp>
          <p:nvSpPr>
            <p:cNvPr id="113" name="Google Shape;113;p9"/>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9"/>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sp>
        <p:nvSpPr>
          <p:cNvPr id="122" name="Google Shape;122;p9"/>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pic>
        <p:nvPicPr>
          <p:cNvPr id="124" name="Google Shape;124;p10"/>
          <p:cNvPicPr preferRelativeResize="0"/>
          <p:nvPr/>
        </p:nvPicPr>
        <p:blipFill>
          <a:blip r:embed="rId2">
            <a:alphaModFix amt="70000"/>
          </a:blip>
          <a:stretch>
            <a:fillRect/>
          </a:stretch>
        </p:blipFill>
        <p:spPr>
          <a:xfrm rot="-10595863">
            <a:off x="-5402312" y="2105049"/>
            <a:ext cx="12516720" cy="10200607"/>
          </a:xfrm>
          <a:prstGeom prst="rect">
            <a:avLst/>
          </a:prstGeom>
          <a:noFill/>
          <a:ln>
            <a:noFill/>
          </a:ln>
        </p:spPr>
      </p:pic>
      <p:pic>
        <p:nvPicPr>
          <p:cNvPr id="125" name="Google Shape;125;p10"/>
          <p:cNvPicPr preferRelativeResize="0"/>
          <p:nvPr/>
        </p:nvPicPr>
        <p:blipFill>
          <a:blip r:embed="rId2">
            <a:alphaModFix amt="70000"/>
          </a:blip>
          <a:stretch>
            <a:fillRect/>
          </a:stretch>
        </p:blipFill>
        <p:spPr>
          <a:xfrm rot="9768733" flipH="1">
            <a:off x="4877329" y="652372"/>
            <a:ext cx="12516720" cy="10200610"/>
          </a:xfrm>
          <a:prstGeom prst="rect">
            <a:avLst/>
          </a:prstGeom>
          <a:noFill/>
          <a:ln>
            <a:noFill/>
          </a:ln>
        </p:spPr>
      </p:pic>
      <p:sp>
        <p:nvSpPr>
          <p:cNvPr id="126" name="Google Shape;126;p10"/>
          <p:cNvSpPr txBox="1">
            <a:spLocks noGrp="1"/>
          </p:cNvSpPr>
          <p:nvPr>
            <p:ph type="title"/>
          </p:nvPr>
        </p:nvSpPr>
        <p:spPr>
          <a:xfrm>
            <a:off x="2253225" y="3388925"/>
            <a:ext cx="4520700" cy="93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solidFill>
                  <a:schemeClr val="lt1"/>
                </a:solidFill>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127" name="Google Shape;127;p10"/>
          <p:cNvSpPr/>
          <p:nvPr/>
        </p:nvSpPr>
        <p:spPr>
          <a:xfrm>
            <a:off x="715100" y="4158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sp>
        <p:nvSpPr>
          <p:cNvPr id="128" name="Google Shape;128;p10"/>
          <p:cNvSpPr/>
          <p:nvPr/>
        </p:nvSpPr>
        <p:spPr>
          <a:xfrm rot="10800000">
            <a:off x="7984950" y="535000"/>
            <a:ext cx="443946" cy="450696"/>
          </a:xfrm>
          <a:custGeom>
            <a:avLst/>
            <a:gdLst/>
            <a:ahLst/>
            <a:cxnLst/>
            <a:rect l="l" t="t" r="r" b="b"/>
            <a:pathLst>
              <a:path w="236456" h="137933" extrusionOk="0">
                <a:moveTo>
                  <a:pt x="289" y="0"/>
                </a:moveTo>
                <a:lnTo>
                  <a:pt x="0" y="137933"/>
                </a:lnTo>
                <a:lnTo>
                  <a:pt x="236456" y="137933"/>
                </a:lnTo>
              </a:path>
            </a:pathLst>
          </a:custGeom>
          <a:noFill/>
          <a:ln w="19050" cap="flat" cmpd="sng">
            <a:solidFill>
              <a:schemeClr val="lt1"/>
            </a:solidFill>
            <a:prstDash val="solid"/>
            <a:round/>
            <a:headEnd type="none" w="med" len="med"/>
            <a:tailEnd type="none" w="med" len="med"/>
          </a:ln>
        </p:spPr>
      </p:sp>
      <p:grpSp>
        <p:nvGrpSpPr>
          <p:cNvPr id="129" name="Google Shape;129;p10"/>
          <p:cNvGrpSpPr/>
          <p:nvPr/>
        </p:nvGrpSpPr>
        <p:grpSpPr>
          <a:xfrm>
            <a:off x="8303738" y="4024225"/>
            <a:ext cx="251925" cy="584475"/>
            <a:chOff x="8299719" y="3804575"/>
            <a:chExt cx="251925" cy="584475"/>
          </a:xfrm>
        </p:grpSpPr>
        <p:sp>
          <p:nvSpPr>
            <p:cNvPr id="130" name="Google Shape;130;p10"/>
            <p:cNvSpPr/>
            <p:nvPr/>
          </p:nvSpPr>
          <p:spPr>
            <a:xfrm>
              <a:off x="8299719"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8466444" y="380457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8299719"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8466444" y="397100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8299719"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8466444" y="4137425"/>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99719"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466444" y="4303850"/>
              <a:ext cx="85200" cy="8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1pPr>
            <a:lvl2pPr lvl="1"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2pPr>
            <a:lvl3pPr lvl="2"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3pPr>
            <a:lvl4pPr lvl="3"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4pPr>
            <a:lvl5pPr lvl="4"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5pPr>
            <a:lvl6pPr lvl="5"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6pPr>
            <a:lvl7pPr lvl="6"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7pPr>
            <a:lvl8pPr lvl="7"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8pPr>
            <a:lvl9pPr lvl="8" rtl="0">
              <a:spcBef>
                <a:spcPts val="0"/>
              </a:spcBef>
              <a:spcAft>
                <a:spcPts val="0"/>
              </a:spcAft>
              <a:buClr>
                <a:schemeClr val="dk1"/>
              </a:buClr>
              <a:buSzPts val="2500"/>
              <a:buFont typeface="Lato"/>
              <a:buNone/>
              <a:defRPr sz="25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6"/>
          <p:cNvSpPr/>
          <p:nvPr/>
        </p:nvSpPr>
        <p:spPr>
          <a:xfrm>
            <a:off x="518863" y="4060400"/>
            <a:ext cx="749700" cy="75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505" name="Google Shape;505;p36"/>
          <p:cNvPicPr preferRelativeResize="0"/>
          <p:nvPr/>
        </p:nvPicPr>
        <p:blipFill>
          <a:blip r:embed="rId3">
            <a:alphaModFix/>
          </a:blip>
          <a:stretch>
            <a:fillRect/>
          </a:stretch>
        </p:blipFill>
        <p:spPr>
          <a:xfrm>
            <a:off x="0" y="4060400"/>
            <a:ext cx="1063675" cy="1063675"/>
          </a:xfrm>
          <a:prstGeom prst="rect">
            <a:avLst/>
          </a:prstGeom>
          <a:noFill/>
          <a:ln>
            <a:noFill/>
          </a:ln>
        </p:spPr>
      </p:pic>
      <p:sp>
        <p:nvSpPr>
          <p:cNvPr id="506" name="Google Shape;506;p36"/>
          <p:cNvSpPr txBox="1"/>
          <p:nvPr/>
        </p:nvSpPr>
        <p:spPr>
          <a:xfrm>
            <a:off x="83200" y="241375"/>
            <a:ext cx="6229800" cy="72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latin typeface="Montserrat"/>
                <a:ea typeface="Montserrat"/>
                <a:cs typeface="Montserrat"/>
                <a:sym typeface="Montserrat"/>
              </a:rPr>
              <a:t>School of Information Technology and Engineering</a:t>
            </a:r>
            <a:endParaRPr sz="16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700">
                <a:solidFill>
                  <a:schemeClr val="dk1"/>
                </a:solidFill>
                <a:latin typeface="Montserrat"/>
                <a:ea typeface="Montserrat"/>
                <a:cs typeface="Montserrat"/>
                <a:sym typeface="Montserrat"/>
              </a:rPr>
              <a:t>Group 2</a:t>
            </a:r>
            <a:endParaRPr sz="1700">
              <a:solidFill>
                <a:schemeClr val="dk1"/>
              </a:solidFill>
              <a:latin typeface="Montserrat"/>
              <a:ea typeface="Montserrat"/>
              <a:cs typeface="Montserrat"/>
              <a:sym typeface="Montserrat"/>
            </a:endParaRPr>
          </a:p>
        </p:txBody>
      </p:sp>
      <p:sp>
        <p:nvSpPr>
          <p:cNvPr id="507" name="Google Shape;507;p36"/>
          <p:cNvSpPr txBox="1"/>
          <p:nvPr/>
        </p:nvSpPr>
        <p:spPr>
          <a:xfrm>
            <a:off x="518863" y="3512500"/>
            <a:ext cx="14997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Karamergenova</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Kamila</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dk1"/>
                </a:solidFill>
                <a:latin typeface="Montserrat"/>
                <a:ea typeface="Montserrat"/>
                <a:cs typeface="Montserrat"/>
                <a:sym typeface="Montserrat"/>
              </a:rPr>
              <a:t>21B030844</a:t>
            </a:r>
            <a:endParaRPr>
              <a:solidFill>
                <a:schemeClr val="dk1"/>
              </a:solidFill>
              <a:latin typeface="Montserrat"/>
              <a:ea typeface="Montserrat"/>
              <a:cs typeface="Montserrat"/>
              <a:sym typeface="Montserrat"/>
            </a:endParaRPr>
          </a:p>
        </p:txBody>
      </p:sp>
      <p:sp>
        <p:nvSpPr>
          <p:cNvPr id="508" name="Google Shape;508;p36"/>
          <p:cNvSpPr txBox="1"/>
          <p:nvPr/>
        </p:nvSpPr>
        <p:spPr>
          <a:xfrm>
            <a:off x="2234025" y="2691575"/>
            <a:ext cx="14997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Baurzhan</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Dilnaz</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dk1"/>
                </a:solidFill>
                <a:latin typeface="Montserrat"/>
                <a:ea typeface="Montserrat"/>
                <a:cs typeface="Montserrat"/>
                <a:sym typeface="Montserrat"/>
              </a:rPr>
              <a:t>21B031191</a:t>
            </a:r>
            <a:endParaRPr sz="1100">
              <a:solidFill>
                <a:schemeClr val="dk1"/>
              </a:solidFill>
              <a:latin typeface="Montserrat"/>
              <a:ea typeface="Montserrat"/>
              <a:cs typeface="Montserrat"/>
              <a:sym typeface="Montserrat"/>
            </a:endParaRPr>
          </a:p>
        </p:txBody>
      </p:sp>
      <p:sp>
        <p:nvSpPr>
          <p:cNvPr id="509" name="Google Shape;509;p36"/>
          <p:cNvSpPr txBox="1"/>
          <p:nvPr/>
        </p:nvSpPr>
        <p:spPr>
          <a:xfrm>
            <a:off x="5527113" y="2691575"/>
            <a:ext cx="14997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Nyshanbek</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Tomiris</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dk1"/>
                </a:solidFill>
                <a:latin typeface="Montserrat"/>
                <a:ea typeface="Montserrat"/>
                <a:cs typeface="Montserrat"/>
                <a:sym typeface="Montserrat"/>
              </a:rPr>
              <a:t>21B030889</a:t>
            </a:r>
            <a:endParaRPr sz="1100">
              <a:solidFill>
                <a:schemeClr val="dk1"/>
              </a:solidFill>
              <a:latin typeface="Montserrat"/>
              <a:ea typeface="Montserrat"/>
              <a:cs typeface="Montserrat"/>
              <a:sym typeface="Montserrat"/>
            </a:endParaRPr>
          </a:p>
        </p:txBody>
      </p:sp>
      <p:sp>
        <p:nvSpPr>
          <p:cNvPr id="510" name="Google Shape;510;p36"/>
          <p:cNvSpPr txBox="1"/>
          <p:nvPr/>
        </p:nvSpPr>
        <p:spPr>
          <a:xfrm>
            <a:off x="7237038" y="3537850"/>
            <a:ext cx="13881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Fedoseenko</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Anna</a:t>
            </a:r>
            <a:br>
              <a:rPr lang="en" sz="1100">
                <a:solidFill>
                  <a:schemeClr val="dk1"/>
                </a:solidFill>
                <a:latin typeface="Montserrat"/>
                <a:ea typeface="Montserrat"/>
                <a:cs typeface="Montserrat"/>
                <a:sym typeface="Montserrat"/>
              </a:rPr>
            </a:br>
            <a:r>
              <a:rPr lang="en" sz="1100">
                <a:solidFill>
                  <a:schemeClr val="dk1"/>
                </a:solidFill>
                <a:latin typeface="Montserrat"/>
                <a:ea typeface="Montserrat"/>
                <a:cs typeface="Montserrat"/>
                <a:sym typeface="Montserrat"/>
              </a:rPr>
              <a:t>21B030943</a:t>
            </a:r>
            <a:endParaRPr>
              <a:solidFill>
                <a:schemeClr val="dk1"/>
              </a:solidFill>
              <a:latin typeface="Montserrat"/>
              <a:ea typeface="Montserrat"/>
              <a:cs typeface="Montserrat"/>
              <a:sym typeface="Montserrat"/>
            </a:endParaRPr>
          </a:p>
        </p:txBody>
      </p:sp>
      <p:pic>
        <p:nvPicPr>
          <p:cNvPr id="511" name="Google Shape;511;p36"/>
          <p:cNvPicPr preferRelativeResize="0"/>
          <p:nvPr/>
        </p:nvPicPr>
        <p:blipFill rotWithShape="1">
          <a:blip r:embed="rId4">
            <a:alphaModFix/>
          </a:blip>
          <a:srcRect t="14833" b="14833"/>
          <a:stretch/>
        </p:blipFill>
        <p:spPr>
          <a:xfrm>
            <a:off x="4004988" y="2168325"/>
            <a:ext cx="1388100" cy="1365900"/>
          </a:xfrm>
          <a:prstGeom prst="ellipse">
            <a:avLst/>
          </a:prstGeom>
          <a:noFill/>
          <a:ln>
            <a:noFill/>
          </a:ln>
        </p:spPr>
      </p:pic>
      <p:pic>
        <p:nvPicPr>
          <p:cNvPr id="512" name="Google Shape;512;p36"/>
          <p:cNvPicPr preferRelativeResize="0"/>
          <p:nvPr/>
        </p:nvPicPr>
        <p:blipFill rotWithShape="1">
          <a:blip r:embed="rId5">
            <a:alphaModFix/>
          </a:blip>
          <a:srcRect l="19" r="19"/>
          <a:stretch/>
        </p:blipFill>
        <p:spPr>
          <a:xfrm>
            <a:off x="7160837" y="2111764"/>
            <a:ext cx="1388100" cy="1365900"/>
          </a:xfrm>
          <a:prstGeom prst="ellipse">
            <a:avLst/>
          </a:prstGeom>
          <a:noFill/>
          <a:ln>
            <a:noFill/>
          </a:ln>
        </p:spPr>
      </p:pic>
      <p:sp>
        <p:nvSpPr>
          <p:cNvPr id="513" name="Google Shape;513;p36"/>
          <p:cNvSpPr txBox="1"/>
          <p:nvPr/>
        </p:nvSpPr>
        <p:spPr>
          <a:xfrm>
            <a:off x="3299400" y="4562550"/>
            <a:ext cx="243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Date of presentation: 22/12/2023</a:t>
            </a:r>
            <a:endParaRPr>
              <a:solidFill>
                <a:schemeClr val="dk1"/>
              </a:solidFill>
              <a:latin typeface="Montserrat"/>
              <a:ea typeface="Montserrat"/>
              <a:cs typeface="Montserrat"/>
              <a:sym typeface="Montserrat"/>
            </a:endParaRPr>
          </a:p>
        </p:txBody>
      </p:sp>
      <p:pic>
        <p:nvPicPr>
          <p:cNvPr id="514" name="Google Shape;514;p36"/>
          <p:cNvPicPr preferRelativeResize="0"/>
          <p:nvPr/>
        </p:nvPicPr>
        <p:blipFill rotWithShape="1">
          <a:blip r:embed="rId6">
            <a:alphaModFix/>
          </a:blip>
          <a:srcRect l="21414" r="21420"/>
          <a:stretch/>
        </p:blipFill>
        <p:spPr>
          <a:xfrm>
            <a:off x="5582913" y="1212400"/>
            <a:ext cx="1388100" cy="1365900"/>
          </a:xfrm>
          <a:prstGeom prst="ellipse">
            <a:avLst/>
          </a:prstGeom>
          <a:noFill/>
          <a:ln>
            <a:noFill/>
          </a:ln>
        </p:spPr>
      </p:pic>
      <p:pic>
        <p:nvPicPr>
          <p:cNvPr id="515" name="Google Shape;515;p36"/>
          <p:cNvPicPr preferRelativeResize="0"/>
          <p:nvPr/>
        </p:nvPicPr>
        <p:blipFill rotWithShape="1">
          <a:blip r:embed="rId7">
            <a:alphaModFix/>
          </a:blip>
          <a:srcRect l="12045" r="12053"/>
          <a:stretch/>
        </p:blipFill>
        <p:spPr>
          <a:xfrm>
            <a:off x="2289825" y="1212400"/>
            <a:ext cx="1388100" cy="1365900"/>
          </a:xfrm>
          <a:prstGeom prst="ellipse">
            <a:avLst/>
          </a:prstGeom>
          <a:noFill/>
          <a:ln>
            <a:noFill/>
          </a:ln>
        </p:spPr>
      </p:pic>
      <p:pic>
        <p:nvPicPr>
          <p:cNvPr id="516" name="Google Shape;516;p36"/>
          <p:cNvPicPr preferRelativeResize="0"/>
          <p:nvPr/>
        </p:nvPicPr>
        <p:blipFill rotWithShape="1">
          <a:blip r:embed="rId8">
            <a:alphaModFix/>
          </a:blip>
          <a:srcRect b="26062"/>
          <a:stretch/>
        </p:blipFill>
        <p:spPr>
          <a:xfrm>
            <a:off x="574663" y="2099700"/>
            <a:ext cx="1388100" cy="1365900"/>
          </a:xfrm>
          <a:prstGeom prst="ellipse">
            <a:avLst/>
          </a:prstGeom>
          <a:noFill/>
          <a:ln>
            <a:noFill/>
          </a:ln>
        </p:spPr>
      </p:pic>
      <p:sp>
        <p:nvSpPr>
          <p:cNvPr id="517" name="Google Shape;517;p36"/>
          <p:cNvSpPr txBox="1"/>
          <p:nvPr/>
        </p:nvSpPr>
        <p:spPr>
          <a:xfrm>
            <a:off x="4006638" y="3537850"/>
            <a:ext cx="14997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Kakharmanova</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sym typeface="Montserrat"/>
              </a:rPr>
              <a:t>Aruzhan</a:t>
            </a:r>
            <a:endParaRPr sz="11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dk1"/>
                </a:solidFill>
                <a:latin typeface="Montserrat"/>
                <a:ea typeface="Montserrat"/>
                <a:cs typeface="Montserrat"/>
                <a:sym typeface="Montserrat"/>
              </a:rPr>
              <a:t>21B030839</a:t>
            </a:r>
            <a:endParaRPr sz="1100">
              <a:solidFill>
                <a:schemeClr val="dk1"/>
              </a:solidFill>
              <a:latin typeface="Montserrat"/>
              <a:ea typeface="Montserrat"/>
              <a:cs typeface="Montserrat"/>
              <a:sym typeface="Montserrat"/>
            </a:endParaRPr>
          </a:p>
        </p:txBody>
      </p:sp>
      <p:sp>
        <p:nvSpPr>
          <p:cNvPr id="518" name="Google Shape;518;p36"/>
          <p:cNvSpPr txBox="1"/>
          <p:nvPr/>
        </p:nvSpPr>
        <p:spPr>
          <a:xfrm>
            <a:off x="8681675" y="4562550"/>
            <a:ext cx="36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1</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5"/>
          <p:cNvSpPr txBox="1"/>
          <p:nvPr/>
        </p:nvSpPr>
        <p:spPr>
          <a:xfrm>
            <a:off x="834300" y="1626725"/>
            <a:ext cx="2499300" cy="449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800">
                <a:latin typeface="Montserrat"/>
                <a:ea typeface="Montserrat"/>
                <a:cs typeface="Montserrat"/>
                <a:sym typeface="Montserrat"/>
              </a:rPr>
              <a:t>Companies like Valero and Elkay leverage dashboards to provide real-time data</a:t>
            </a:r>
            <a:endParaRPr sz="800">
              <a:latin typeface="Montserrat"/>
              <a:ea typeface="Montserrat"/>
              <a:cs typeface="Montserrat"/>
              <a:sym typeface="Montserrat"/>
            </a:endParaRPr>
          </a:p>
        </p:txBody>
      </p:sp>
      <p:sp>
        <p:nvSpPr>
          <p:cNvPr id="661" name="Google Shape;661;p45"/>
          <p:cNvSpPr txBox="1"/>
          <p:nvPr/>
        </p:nvSpPr>
        <p:spPr>
          <a:xfrm>
            <a:off x="314550" y="2830575"/>
            <a:ext cx="3000000" cy="449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800">
                <a:latin typeface="Montserrat"/>
                <a:ea typeface="Montserrat"/>
                <a:cs typeface="Montserrat"/>
                <a:sym typeface="Montserrat"/>
              </a:rPr>
              <a:t>Companies like Elkay use decision support tools, such as Oracle Business Intelligence Enterprise Edition</a:t>
            </a:r>
            <a:endParaRPr sz="800">
              <a:latin typeface="Montserrat"/>
              <a:ea typeface="Montserrat"/>
              <a:cs typeface="Montserrat"/>
              <a:sym typeface="Montserrat"/>
            </a:endParaRPr>
          </a:p>
        </p:txBody>
      </p:sp>
      <p:sp>
        <p:nvSpPr>
          <p:cNvPr id="662" name="Google Shape;662;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a:ea typeface="Montserrat"/>
                <a:cs typeface="Montserrat"/>
                <a:sym typeface="Montserrat"/>
              </a:rPr>
              <a:t>LEARNINGS</a:t>
            </a:r>
            <a:endParaRPr sz="2200">
              <a:latin typeface="Montserrat"/>
              <a:ea typeface="Montserrat"/>
              <a:cs typeface="Montserrat"/>
              <a:sym typeface="Montserrat"/>
            </a:endParaRPr>
          </a:p>
        </p:txBody>
      </p:sp>
      <p:sp>
        <p:nvSpPr>
          <p:cNvPr id="663" name="Google Shape;663;p45"/>
          <p:cNvSpPr/>
          <p:nvPr/>
        </p:nvSpPr>
        <p:spPr>
          <a:xfrm flipH="1">
            <a:off x="3405802" y="1408971"/>
            <a:ext cx="662700" cy="655500"/>
          </a:xfrm>
          <a:prstGeom prst="donut">
            <a:avLst>
              <a:gd name="adj" fmla="val 12802"/>
            </a:avLst>
          </a:prstGeom>
          <a:gradFill>
            <a:gsLst>
              <a:gs pos="0">
                <a:srgbClr val="9FC5E8"/>
              </a:gs>
              <a:gs pos="0">
                <a:srgbClr val="BCBEFA"/>
              </a:gs>
              <a:gs pos="19000">
                <a:schemeClr val="accent1"/>
              </a:gs>
              <a:gs pos="51000">
                <a:srgbClr val="AEC2F1"/>
              </a:gs>
              <a:gs pos="66000">
                <a:srgbClr val="BCBEFA"/>
              </a:gs>
              <a:gs pos="76000">
                <a:srgbClr val="FFCCBA"/>
              </a:gs>
              <a:gs pos="100000">
                <a:srgbClr val="FFFFFF">
                  <a:alpha val="16078"/>
                </a:srgbClr>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sp>
        <p:nvSpPr>
          <p:cNvPr id="664" name="Google Shape;664;p45"/>
          <p:cNvSpPr/>
          <p:nvPr/>
        </p:nvSpPr>
        <p:spPr>
          <a:xfrm rot="10800000" flipH="1">
            <a:off x="4530950" y="2917425"/>
            <a:ext cx="662100" cy="667500"/>
          </a:xfrm>
          <a:prstGeom prst="donut">
            <a:avLst>
              <a:gd name="adj" fmla="val 12802"/>
            </a:avLst>
          </a:prstGeom>
          <a:gradFill>
            <a:gsLst>
              <a:gs pos="0">
                <a:srgbClr val="FFCCBA"/>
              </a:gs>
              <a:gs pos="15000">
                <a:srgbClr val="BCBEFA"/>
              </a:gs>
              <a:gs pos="34000">
                <a:schemeClr val="accent1"/>
              </a:gs>
              <a:gs pos="56000">
                <a:srgbClr val="BCBEFA"/>
              </a:gs>
              <a:gs pos="76000">
                <a:srgbClr val="FFCCBA"/>
              </a:gs>
              <a:gs pos="100000">
                <a:srgbClr val="FFFFFF">
                  <a:alpha val="16078"/>
                </a:srgbClr>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sp>
        <p:nvSpPr>
          <p:cNvPr id="665" name="Google Shape;665;p45"/>
          <p:cNvSpPr/>
          <p:nvPr/>
        </p:nvSpPr>
        <p:spPr>
          <a:xfrm flipH="1">
            <a:off x="3367700" y="2567725"/>
            <a:ext cx="700800" cy="655500"/>
          </a:xfrm>
          <a:prstGeom prst="donut">
            <a:avLst>
              <a:gd name="adj" fmla="val 12802"/>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grpSp>
        <p:nvGrpSpPr>
          <p:cNvPr id="666" name="Google Shape;666;p45"/>
          <p:cNvGrpSpPr/>
          <p:nvPr/>
        </p:nvGrpSpPr>
        <p:grpSpPr>
          <a:xfrm>
            <a:off x="3619707" y="1631750"/>
            <a:ext cx="235072" cy="209798"/>
            <a:chOff x="3522521" y="1975857"/>
            <a:chExt cx="367013" cy="331278"/>
          </a:xfrm>
        </p:grpSpPr>
        <p:sp>
          <p:nvSpPr>
            <p:cNvPr id="667" name="Google Shape;667;p45"/>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45"/>
          <p:cNvSpPr/>
          <p:nvPr/>
        </p:nvSpPr>
        <p:spPr>
          <a:xfrm flipH="1">
            <a:off x="-818593" y="-714660"/>
            <a:ext cx="2499300" cy="24993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flipH="1">
            <a:off x="4521502" y="1845059"/>
            <a:ext cx="662700" cy="655500"/>
          </a:xfrm>
          <a:prstGeom prst="donut">
            <a:avLst>
              <a:gd name="adj" fmla="val 12802"/>
            </a:avLst>
          </a:prstGeom>
          <a:gradFill>
            <a:gsLst>
              <a:gs pos="0">
                <a:srgbClr val="9FC5E8"/>
              </a:gs>
              <a:gs pos="15000">
                <a:srgbClr val="BCBEFA"/>
              </a:gs>
              <a:gs pos="34000">
                <a:schemeClr val="accent1"/>
              </a:gs>
              <a:gs pos="54000">
                <a:srgbClr val="AEC2F1"/>
              </a:gs>
              <a:gs pos="74000">
                <a:srgbClr val="BCBEFA"/>
              </a:gs>
              <a:gs pos="97000">
                <a:srgbClr val="FFCCBA"/>
              </a:gs>
              <a:gs pos="100000">
                <a:srgbClr val="FFFFFF">
                  <a:alpha val="16078"/>
                </a:srgbClr>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sp>
        <p:nvSpPr>
          <p:cNvPr id="676" name="Google Shape;676;p45"/>
          <p:cNvSpPr txBox="1"/>
          <p:nvPr/>
        </p:nvSpPr>
        <p:spPr>
          <a:xfrm>
            <a:off x="720000" y="1292050"/>
            <a:ext cx="2613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b="1">
                <a:latin typeface="Montserrat"/>
                <a:ea typeface="Montserrat"/>
                <a:cs typeface="Montserrat"/>
                <a:sym typeface="Montserrat"/>
              </a:rPr>
              <a:t>REAL-TIME DATA FOR </a:t>
            </a:r>
            <a:endParaRPr sz="900" b="1">
              <a:latin typeface="Montserrat"/>
              <a:ea typeface="Montserrat"/>
              <a:cs typeface="Montserrat"/>
              <a:sym typeface="Montserrat"/>
            </a:endParaRPr>
          </a:p>
          <a:p>
            <a:pPr marL="0" lvl="0" indent="0" algn="r" rtl="0">
              <a:spcBef>
                <a:spcPts val="0"/>
              </a:spcBef>
              <a:spcAft>
                <a:spcPts val="0"/>
              </a:spcAft>
              <a:buNone/>
            </a:pPr>
            <a:r>
              <a:rPr lang="en" sz="900" b="1">
                <a:latin typeface="Montserrat"/>
                <a:ea typeface="Montserrat"/>
                <a:cs typeface="Montserrat"/>
                <a:sym typeface="Montserrat"/>
              </a:rPr>
              <a:t>OPERATIONAL INSIGHT</a:t>
            </a:r>
            <a:endParaRPr sz="900" b="1">
              <a:latin typeface="Montserrat"/>
              <a:ea typeface="Montserrat"/>
              <a:cs typeface="Montserrat"/>
              <a:sym typeface="Montserrat"/>
            </a:endParaRPr>
          </a:p>
        </p:txBody>
      </p:sp>
      <p:sp>
        <p:nvSpPr>
          <p:cNvPr id="677" name="Google Shape;677;p45"/>
          <p:cNvSpPr txBox="1"/>
          <p:nvPr/>
        </p:nvSpPr>
        <p:spPr>
          <a:xfrm>
            <a:off x="5287150" y="1778238"/>
            <a:ext cx="220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Montserrat"/>
                <a:ea typeface="Montserrat"/>
                <a:cs typeface="Montserrat"/>
                <a:sym typeface="Montserrat"/>
              </a:rPr>
              <a:t>ALIGNING SALES METRICS </a:t>
            </a:r>
            <a:endParaRPr sz="900" b="1">
              <a:latin typeface="Montserrat"/>
              <a:ea typeface="Montserrat"/>
              <a:cs typeface="Montserrat"/>
              <a:sym typeface="Montserrat"/>
            </a:endParaRPr>
          </a:p>
          <a:p>
            <a:pPr marL="0" lvl="0" indent="0" algn="l" rtl="0">
              <a:spcBef>
                <a:spcPts val="0"/>
              </a:spcBef>
              <a:spcAft>
                <a:spcPts val="0"/>
              </a:spcAft>
              <a:buNone/>
            </a:pPr>
            <a:r>
              <a:rPr lang="en" sz="900" b="1">
                <a:latin typeface="Montserrat"/>
                <a:ea typeface="Montserrat"/>
                <a:cs typeface="Montserrat"/>
                <a:sym typeface="Montserrat"/>
              </a:rPr>
              <a:t>WITH PROFITABILITY</a:t>
            </a:r>
            <a:endParaRPr sz="900" b="1">
              <a:latin typeface="Montserrat"/>
              <a:ea typeface="Montserrat"/>
              <a:cs typeface="Montserrat"/>
              <a:sym typeface="Montserrat"/>
            </a:endParaRPr>
          </a:p>
        </p:txBody>
      </p:sp>
      <p:sp>
        <p:nvSpPr>
          <p:cNvPr id="678" name="Google Shape;678;p45"/>
          <p:cNvSpPr txBox="1"/>
          <p:nvPr/>
        </p:nvSpPr>
        <p:spPr>
          <a:xfrm>
            <a:off x="5287150" y="2104213"/>
            <a:ext cx="3000000" cy="4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800">
                <a:latin typeface="Montserrat"/>
                <a:ea typeface="Montserrat"/>
                <a:cs typeface="Montserrat"/>
                <a:sym typeface="Montserrat"/>
              </a:rPr>
              <a:t>Elkay's strategy involves incorporating profit metrics into sales-related scorecards and dashboards</a:t>
            </a:r>
            <a:endParaRPr sz="800">
              <a:latin typeface="Montserrat"/>
              <a:ea typeface="Montserrat"/>
              <a:cs typeface="Montserrat"/>
              <a:sym typeface="Montserrat"/>
            </a:endParaRPr>
          </a:p>
        </p:txBody>
      </p:sp>
      <p:sp>
        <p:nvSpPr>
          <p:cNvPr id="679" name="Google Shape;679;p45"/>
          <p:cNvSpPr/>
          <p:nvPr/>
        </p:nvSpPr>
        <p:spPr>
          <a:xfrm>
            <a:off x="7784850" y="448775"/>
            <a:ext cx="662700" cy="57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0" name="Google Shape;680;p45"/>
          <p:cNvSpPr/>
          <p:nvPr/>
        </p:nvSpPr>
        <p:spPr>
          <a:xfrm rot="-6188122">
            <a:off x="8167616" y="-1341272"/>
            <a:ext cx="2498984" cy="2498984"/>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696502" y="2032503"/>
            <a:ext cx="313010" cy="280618"/>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txBox="1"/>
          <p:nvPr/>
        </p:nvSpPr>
        <p:spPr>
          <a:xfrm>
            <a:off x="657350" y="2455725"/>
            <a:ext cx="2613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b="1">
                <a:latin typeface="Montserrat"/>
                <a:ea typeface="Montserrat"/>
                <a:cs typeface="Montserrat"/>
                <a:sym typeface="Montserrat"/>
              </a:rPr>
              <a:t>MULTILEVEL SCORECARDS </a:t>
            </a:r>
            <a:endParaRPr sz="900" b="1">
              <a:latin typeface="Montserrat"/>
              <a:ea typeface="Montserrat"/>
              <a:cs typeface="Montserrat"/>
              <a:sym typeface="Montserrat"/>
            </a:endParaRPr>
          </a:p>
          <a:p>
            <a:pPr marL="0" lvl="0" indent="0" algn="r" rtl="0">
              <a:spcBef>
                <a:spcPts val="0"/>
              </a:spcBef>
              <a:spcAft>
                <a:spcPts val="0"/>
              </a:spcAft>
              <a:buNone/>
            </a:pPr>
            <a:r>
              <a:rPr lang="en" sz="900" b="1">
                <a:latin typeface="Montserrat"/>
                <a:ea typeface="Montserrat"/>
                <a:cs typeface="Montserrat"/>
                <a:sym typeface="Montserrat"/>
              </a:rPr>
              <a:t>AND DASHBOARDS</a:t>
            </a:r>
            <a:endParaRPr sz="900" b="1">
              <a:latin typeface="Montserrat"/>
              <a:ea typeface="Montserrat"/>
              <a:cs typeface="Montserrat"/>
              <a:sym typeface="Montserrat"/>
            </a:endParaRPr>
          </a:p>
        </p:txBody>
      </p:sp>
      <p:grpSp>
        <p:nvGrpSpPr>
          <p:cNvPr id="683" name="Google Shape;683;p45"/>
          <p:cNvGrpSpPr/>
          <p:nvPr/>
        </p:nvGrpSpPr>
        <p:grpSpPr>
          <a:xfrm>
            <a:off x="3628501" y="2755168"/>
            <a:ext cx="179207" cy="280623"/>
            <a:chOff x="910723" y="1508212"/>
            <a:chExt cx="251660" cy="350166"/>
          </a:xfrm>
        </p:grpSpPr>
        <p:sp>
          <p:nvSpPr>
            <p:cNvPr id="684" name="Google Shape;684;p45"/>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5"/>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a:p>
        </p:txBody>
      </p:sp>
      <p:sp>
        <p:nvSpPr>
          <p:cNvPr id="702" name="Google Shape;702;p45"/>
          <p:cNvSpPr txBox="1"/>
          <p:nvPr/>
        </p:nvSpPr>
        <p:spPr>
          <a:xfrm>
            <a:off x="5287150" y="2830575"/>
            <a:ext cx="231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Montserrat"/>
                <a:ea typeface="Montserrat"/>
                <a:cs typeface="Montserrat"/>
                <a:sym typeface="Montserrat"/>
              </a:rPr>
              <a:t>DECENTRALIZED </a:t>
            </a:r>
            <a:endParaRPr sz="900" b="1">
              <a:latin typeface="Montserrat"/>
              <a:ea typeface="Montserrat"/>
              <a:cs typeface="Montserrat"/>
              <a:sym typeface="Montserrat"/>
            </a:endParaRPr>
          </a:p>
          <a:p>
            <a:pPr marL="0" lvl="0" indent="0" algn="l" rtl="0">
              <a:spcBef>
                <a:spcPts val="0"/>
              </a:spcBef>
              <a:spcAft>
                <a:spcPts val="0"/>
              </a:spcAft>
              <a:buNone/>
            </a:pPr>
            <a:r>
              <a:rPr lang="en" sz="900" b="1">
                <a:latin typeface="Montserrat"/>
                <a:ea typeface="Montserrat"/>
                <a:cs typeface="Montserrat"/>
                <a:sym typeface="Montserrat"/>
              </a:rPr>
              <a:t>DECISION SUPPORT</a:t>
            </a:r>
            <a:endParaRPr sz="900" b="1">
              <a:latin typeface="Montserrat"/>
              <a:ea typeface="Montserrat"/>
              <a:cs typeface="Montserrat"/>
              <a:sym typeface="Montserrat"/>
            </a:endParaRPr>
          </a:p>
        </p:txBody>
      </p:sp>
      <p:sp>
        <p:nvSpPr>
          <p:cNvPr id="703" name="Google Shape;703;p45"/>
          <p:cNvSpPr txBox="1"/>
          <p:nvPr/>
        </p:nvSpPr>
        <p:spPr>
          <a:xfrm>
            <a:off x="5287150" y="3223225"/>
            <a:ext cx="3000000" cy="591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800">
                <a:latin typeface="Montserrat"/>
                <a:ea typeface="Montserrat"/>
                <a:cs typeface="Montserrat"/>
                <a:sym typeface="Montserrat"/>
              </a:rPr>
              <a:t>Dashboards encompass a variety of key performance indicators, covering financial, customer, internal process, and employee metrics</a:t>
            </a:r>
            <a:endParaRPr sz="800">
              <a:latin typeface="Montserrat"/>
              <a:ea typeface="Montserrat"/>
              <a:cs typeface="Montserrat"/>
              <a:sym typeface="Montserrat"/>
            </a:endParaRPr>
          </a:p>
        </p:txBody>
      </p:sp>
      <p:sp>
        <p:nvSpPr>
          <p:cNvPr id="704" name="Google Shape;704;p45"/>
          <p:cNvSpPr txBox="1"/>
          <p:nvPr/>
        </p:nvSpPr>
        <p:spPr>
          <a:xfrm>
            <a:off x="270950" y="3588500"/>
            <a:ext cx="30000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b="1">
                <a:latin typeface="Montserrat"/>
                <a:ea typeface="Montserrat"/>
                <a:cs typeface="Montserrat"/>
                <a:sym typeface="Montserrat"/>
              </a:rPr>
              <a:t>FACT-BASED </a:t>
            </a:r>
            <a:endParaRPr sz="900" b="1">
              <a:latin typeface="Montserrat"/>
              <a:ea typeface="Montserrat"/>
              <a:cs typeface="Montserrat"/>
              <a:sym typeface="Montserrat"/>
            </a:endParaRPr>
          </a:p>
          <a:p>
            <a:pPr marL="0" lvl="0" indent="0" algn="r" rtl="0">
              <a:spcBef>
                <a:spcPts val="0"/>
              </a:spcBef>
              <a:spcAft>
                <a:spcPts val="0"/>
              </a:spcAft>
              <a:buNone/>
            </a:pPr>
            <a:r>
              <a:rPr lang="en" sz="900" b="1">
                <a:latin typeface="Montserrat"/>
                <a:ea typeface="Montserrat"/>
                <a:cs typeface="Montserrat"/>
                <a:sym typeface="Montserrat"/>
              </a:rPr>
              <a:t>DECISION MAKING</a:t>
            </a:r>
            <a:endParaRPr sz="900" b="1">
              <a:latin typeface="Montserrat"/>
              <a:ea typeface="Montserrat"/>
              <a:cs typeface="Montserrat"/>
              <a:sym typeface="Montserrat"/>
            </a:endParaRPr>
          </a:p>
        </p:txBody>
      </p:sp>
      <p:sp>
        <p:nvSpPr>
          <p:cNvPr id="705" name="Google Shape;705;p45"/>
          <p:cNvSpPr/>
          <p:nvPr/>
        </p:nvSpPr>
        <p:spPr>
          <a:xfrm flipH="1">
            <a:off x="3405890" y="3726471"/>
            <a:ext cx="662700" cy="655500"/>
          </a:xfrm>
          <a:prstGeom prst="donut">
            <a:avLst>
              <a:gd name="adj" fmla="val 12802"/>
            </a:avLst>
          </a:prstGeom>
          <a:gradFill>
            <a:gsLst>
              <a:gs pos="0">
                <a:srgbClr val="9FC5E8"/>
              </a:gs>
              <a:gs pos="15000">
                <a:srgbClr val="BCBEFA"/>
              </a:gs>
              <a:gs pos="34000">
                <a:schemeClr val="accent1"/>
              </a:gs>
              <a:gs pos="54000">
                <a:srgbClr val="AEC2F1"/>
              </a:gs>
              <a:gs pos="74000">
                <a:srgbClr val="BCBEFA"/>
              </a:gs>
              <a:gs pos="97000">
                <a:srgbClr val="FFCCBA"/>
              </a:gs>
              <a:gs pos="100000">
                <a:srgbClr val="FFFFFF">
                  <a:alpha val="16078"/>
                </a:srgbClr>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sp>
        <p:nvSpPr>
          <p:cNvPr id="706" name="Google Shape;706;p45"/>
          <p:cNvSpPr/>
          <p:nvPr/>
        </p:nvSpPr>
        <p:spPr>
          <a:xfrm>
            <a:off x="4705500" y="3110862"/>
            <a:ext cx="313006" cy="280636"/>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707" name="Google Shape;707;p45"/>
          <p:cNvGrpSpPr/>
          <p:nvPr/>
        </p:nvGrpSpPr>
        <p:grpSpPr>
          <a:xfrm>
            <a:off x="3580758" y="3913902"/>
            <a:ext cx="312985" cy="280647"/>
            <a:chOff x="1749728" y="2894777"/>
            <a:chExt cx="386927" cy="363438"/>
          </a:xfrm>
        </p:grpSpPr>
        <p:sp>
          <p:nvSpPr>
            <p:cNvPr id="708" name="Google Shape;708;p45"/>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45"/>
          <p:cNvSpPr txBox="1"/>
          <p:nvPr/>
        </p:nvSpPr>
        <p:spPr>
          <a:xfrm>
            <a:off x="1007450" y="4034425"/>
            <a:ext cx="2263500" cy="591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800">
                <a:latin typeface="Montserrat"/>
                <a:ea typeface="Montserrat"/>
                <a:cs typeface="Montserrat"/>
                <a:sym typeface="Montserrat"/>
              </a:rPr>
              <a:t>Decision-support tools play a crucial role in monitoring and evaluating the success of initiatives</a:t>
            </a:r>
            <a:endParaRPr sz="800">
              <a:latin typeface="Montserrat"/>
              <a:ea typeface="Montserrat"/>
              <a:cs typeface="Montserrat"/>
              <a:sym typeface="Montserrat"/>
            </a:endParaRPr>
          </a:p>
        </p:txBody>
      </p:sp>
      <p:sp>
        <p:nvSpPr>
          <p:cNvPr id="716" name="Google Shape;716;p45"/>
          <p:cNvSpPr txBox="1"/>
          <p:nvPr/>
        </p:nvSpPr>
        <p:spPr>
          <a:xfrm>
            <a:off x="5287150" y="3920275"/>
            <a:ext cx="261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Montserrat"/>
                <a:ea typeface="Montserrat"/>
                <a:cs typeface="Montserrat"/>
                <a:sym typeface="Montserrat"/>
              </a:rPr>
              <a:t>E-COMMERCE AND </a:t>
            </a:r>
            <a:endParaRPr sz="900" b="1">
              <a:latin typeface="Montserrat"/>
              <a:ea typeface="Montserrat"/>
              <a:cs typeface="Montserrat"/>
              <a:sym typeface="Montserrat"/>
            </a:endParaRPr>
          </a:p>
          <a:p>
            <a:pPr marL="0" lvl="0" indent="0" algn="l" rtl="0">
              <a:spcBef>
                <a:spcPts val="0"/>
              </a:spcBef>
              <a:spcAft>
                <a:spcPts val="0"/>
              </a:spcAft>
              <a:buNone/>
            </a:pPr>
            <a:r>
              <a:rPr lang="en" sz="900" b="1">
                <a:latin typeface="Montserrat"/>
                <a:ea typeface="Montserrat"/>
                <a:cs typeface="Montserrat"/>
                <a:sym typeface="Montserrat"/>
              </a:rPr>
              <a:t>METRICS-ORIENTED LEADERSHIP</a:t>
            </a:r>
            <a:endParaRPr sz="900" b="1">
              <a:latin typeface="Montserrat"/>
              <a:ea typeface="Montserrat"/>
              <a:cs typeface="Montserrat"/>
              <a:sym typeface="Montserrat"/>
            </a:endParaRPr>
          </a:p>
        </p:txBody>
      </p:sp>
      <p:sp>
        <p:nvSpPr>
          <p:cNvPr id="717" name="Google Shape;717;p45"/>
          <p:cNvSpPr/>
          <p:nvPr/>
        </p:nvSpPr>
        <p:spPr>
          <a:xfrm rot="1522">
            <a:off x="4523150" y="4001949"/>
            <a:ext cx="677700" cy="6552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45"/>
          <p:cNvGrpSpPr/>
          <p:nvPr/>
        </p:nvGrpSpPr>
        <p:grpSpPr>
          <a:xfrm>
            <a:off x="4705504" y="4189233"/>
            <a:ext cx="313007" cy="280630"/>
            <a:chOff x="5774124" y="4294550"/>
            <a:chExt cx="331611" cy="331674"/>
          </a:xfrm>
        </p:grpSpPr>
        <p:sp>
          <p:nvSpPr>
            <p:cNvPr id="719" name="Google Shape;719;p45"/>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45"/>
          <p:cNvSpPr txBox="1"/>
          <p:nvPr/>
        </p:nvSpPr>
        <p:spPr>
          <a:xfrm>
            <a:off x="5287150" y="4337900"/>
            <a:ext cx="3000000" cy="4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800">
                <a:latin typeface="Montserrat"/>
                <a:ea typeface="Montserrat"/>
                <a:cs typeface="Montserrat"/>
                <a:sym typeface="Montserrat"/>
              </a:rPr>
              <a:t>Executives like Patrick Byrne of Overstock.com use dashboards to guide daily decision-making</a:t>
            </a:r>
            <a:endParaRPr sz="800">
              <a:latin typeface="Montserrat"/>
              <a:ea typeface="Montserrat"/>
              <a:cs typeface="Montserrat"/>
              <a:sym typeface="Montserrat"/>
            </a:endParaRPr>
          </a:p>
        </p:txBody>
      </p:sp>
      <p:sp>
        <p:nvSpPr>
          <p:cNvPr id="722" name="Google Shape;722;p45"/>
          <p:cNvSpPr txBox="1"/>
          <p:nvPr/>
        </p:nvSpPr>
        <p:spPr>
          <a:xfrm>
            <a:off x="8648575" y="446987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10</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a:ea typeface="Montserrat"/>
                <a:cs typeface="Montserrat"/>
                <a:sym typeface="Montserrat"/>
              </a:rPr>
              <a:t>REFERENCES</a:t>
            </a:r>
            <a:endParaRPr sz="2200">
              <a:latin typeface="Montserrat"/>
              <a:ea typeface="Montserrat"/>
              <a:cs typeface="Montserrat"/>
              <a:sym typeface="Montserrat"/>
            </a:endParaRPr>
          </a:p>
        </p:txBody>
      </p:sp>
      <p:sp>
        <p:nvSpPr>
          <p:cNvPr id="728" name="Google Shape;728;p46"/>
          <p:cNvSpPr/>
          <p:nvPr/>
        </p:nvSpPr>
        <p:spPr>
          <a:xfrm flipH="1">
            <a:off x="1349788" y="1611239"/>
            <a:ext cx="711000" cy="6621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Lato"/>
                <a:ea typeface="Lato"/>
                <a:cs typeface="Lato"/>
                <a:sym typeface="Lato"/>
              </a:rPr>
              <a:t>1</a:t>
            </a:r>
            <a:endParaRPr sz="2100" b="1">
              <a:latin typeface="Lato"/>
              <a:ea typeface="Lato"/>
              <a:cs typeface="Lato"/>
              <a:sym typeface="Lato"/>
            </a:endParaRPr>
          </a:p>
        </p:txBody>
      </p:sp>
      <p:sp>
        <p:nvSpPr>
          <p:cNvPr id="729" name="Google Shape;729;p46"/>
          <p:cNvSpPr/>
          <p:nvPr/>
        </p:nvSpPr>
        <p:spPr>
          <a:xfrm flipH="1">
            <a:off x="1349788" y="3675952"/>
            <a:ext cx="711000" cy="662100"/>
          </a:xfrm>
          <a:prstGeom prst="donut">
            <a:avLst>
              <a:gd name="adj" fmla="val 12802"/>
            </a:avLst>
          </a:prstGeom>
          <a:gradFill>
            <a:gsLst>
              <a:gs pos="0">
                <a:schemeClr val="accent1"/>
              </a:gs>
              <a:gs pos="15000">
                <a:schemeClr val="lt2"/>
              </a:gs>
              <a:gs pos="34000">
                <a:schemeClr val="accent1"/>
              </a:gs>
              <a:gs pos="56000">
                <a:schemeClr val="accent2"/>
              </a:gs>
              <a:gs pos="76000">
                <a:schemeClr val="accent3"/>
              </a:gs>
              <a:gs pos="100000">
                <a:srgbClr val="FFFFFF">
                  <a:alpha val="16078"/>
                </a:srgbClr>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Lato"/>
                <a:ea typeface="Lato"/>
                <a:cs typeface="Lato"/>
                <a:sym typeface="Lato"/>
              </a:rPr>
              <a:t>3</a:t>
            </a:r>
            <a:endParaRPr sz="2100" b="1">
              <a:latin typeface="Lato"/>
              <a:ea typeface="Lato"/>
              <a:cs typeface="Lato"/>
              <a:sym typeface="Lato"/>
            </a:endParaRPr>
          </a:p>
        </p:txBody>
      </p:sp>
      <p:sp>
        <p:nvSpPr>
          <p:cNvPr id="730" name="Google Shape;730;p46"/>
          <p:cNvSpPr/>
          <p:nvPr/>
        </p:nvSpPr>
        <p:spPr>
          <a:xfrm flipH="1">
            <a:off x="1349788" y="2643602"/>
            <a:ext cx="711000" cy="6621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Lato"/>
                <a:ea typeface="Lato"/>
                <a:cs typeface="Lato"/>
                <a:sym typeface="Lato"/>
              </a:rPr>
              <a:t>2</a:t>
            </a:r>
            <a:endParaRPr sz="2100" b="1">
              <a:latin typeface="Lato"/>
              <a:ea typeface="Lato"/>
              <a:cs typeface="Lato"/>
              <a:sym typeface="Lato"/>
            </a:endParaRPr>
          </a:p>
        </p:txBody>
      </p:sp>
      <p:sp>
        <p:nvSpPr>
          <p:cNvPr id="731" name="Google Shape;731;p46"/>
          <p:cNvSpPr txBox="1"/>
          <p:nvPr/>
        </p:nvSpPr>
        <p:spPr>
          <a:xfrm>
            <a:off x="2372313" y="3660650"/>
            <a:ext cx="5023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Adapted from Doug Henschen, </a:t>
            </a:r>
            <a:r>
              <a:rPr lang="en" sz="1100" i="1">
                <a:solidFill>
                  <a:schemeClr val="dk1"/>
                </a:solidFill>
                <a:latin typeface="Montserrat"/>
                <a:ea typeface="Montserrat"/>
                <a:cs typeface="Montserrat"/>
                <a:sym typeface="Montserrat"/>
              </a:rPr>
              <a:t>“Execs Want Focus on Goals,  </a:t>
            </a:r>
            <a:endParaRPr sz="1100" i="1">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i="1">
                <a:solidFill>
                  <a:schemeClr val="dk1"/>
                </a:solidFill>
                <a:latin typeface="Montserrat"/>
                <a:ea typeface="Montserrat"/>
                <a:cs typeface="Montserrat"/>
                <a:sym typeface="Montserrat"/>
              </a:rPr>
              <a:t>Not Just Metrics” </a:t>
            </a:r>
            <a:endParaRPr sz="1100" i="1">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1"/>
                </a:solidFill>
                <a:latin typeface="Montserrat"/>
                <a:ea typeface="Montserrat"/>
                <a:cs typeface="Montserrat"/>
                <a:sym typeface="Montserrat"/>
              </a:rPr>
              <a:t>[Accessed at December 19, 2023]</a:t>
            </a:r>
            <a:endParaRPr>
              <a:solidFill>
                <a:schemeClr val="dk1"/>
              </a:solidFill>
              <a:latin typeface="Montserrat"/>
              <a:ea typeface="Montserrat"/>
              <a:cs typeface="Montserrat"/>
              <a:sym typeface="Montserrat"/>
            </a:endParaRPr>
          </a:p>
        </p:txBody>
      </p:sp>
      <p:sp>
        <p:nvSpPr>
          <p:cNvPr id="732" name="Google Shape;732;p46"/>
          <p:cNvSpPr txBox="1"/>
          <p:nvPr/>
        </p:nvSpPr>
        <p:spPr>
          <a:xfrm>
            <a:off x="2372313" y="1611250"/>
            <a:ext cx="54219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Montserrat"/>
                <a:ea typeface="Montserrat"/>
                <a:cs typeface="Montserrat"/>
                <a:sym typeface="Montserrat"/>
              </a:rPr>
              <a:t>Kenneth C. Laudon, Jane P. Laudon, (2014). </a:t>
            </a:r>
            <a:r>
              <a:rPr lang="en" sz="1100" i="1">
                <a:solidFill>
                  <a:schemeClr val="dk1"/>
                </a:solidFill>
                <a:latin typeface="Montserrat"/>
                <a:ea typeface="Montserrat"/>
                <a:cs typeface="Montserrat"/>
                <a:sym typeface="Montserrat"/>
              </a:rPr>
              <a:t>“Management Information Systems: managing the digital firm. 13th Edition”.</a:t>
            </a:r>
            <a:r>
              <a:rPr lang="en"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100">
                <a:solidFill>
                  <a:schemeClr val="dk1"/>
                </a:solidFill>
                <a:latin typeface="Montserrat"/>
                <a:ea typeface="Montserrat"/>
                <a:cs typeface="Montserrat"/>
                <a:sym typeface="Montserrat"/>
              </a:rPr>
              <a:t>[Accessed at December 14, 2023] </a:t>
            </a:r>
            <a:endParaRPr sz="1100">
              <a:solidFill>
                <a:schemeClr val="dk1"/>
              </a:solidFill>
              <a:latin typeface="Montserrat"/>
              <a:ea typeface="Montserrat"/>
              <a:cs typeface="Montserrat"/>
              <a:sym typeface="Montserrat"/>
            </a:endParaRPr>
          </a:p>
        </p:txBody>
      </p:sp>
      <p:sp>
        <p:nvSpPr>
          <p:cNvPr id="733" name="Google Shape;733;p46"/>
          <p:cNvSpPr txBox="1"/>
          <p:nvPr/>
        </p:nvSpPr>
        <p:spPr>
          <a:xfrm>
            <a:off x="2372313" y="2643600"/>
            <a:ext cx="54219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chemeClr val="dk1"/>
                </a:solidFill>
                <a:latin typeface="Montserrat"/>
                <a:ea typeface="Montserrat"/>
                <a:cs typeface="Montserrat"/>
                <a:sym typeface="Montserrat"/>
              </a:rPr>
              <a:t>James O. Brien, George M. Marakas. </a:t>
            </a:r>
            <a:r>
              <a:rPr lang="en" sz="1100" i="1">
                <a:solidFill>
                  <a:schemeClr val="dk1"/>
                </a:solidFill>
                <a:latin typeface="Montserrat"/>
                <a:ea typeface="Montserrat"/>
                <a:cs typeface="Montserrat"/>
                <a:sym typeface="Montserrat"/>
              </a:rPr>
              <a:t>“Management Information Systems”</a:t>
            </a:r>
            <a:r>
              <a:rPr lang="en" sz="1100">
                <a:solidFill>
                  <a:schemeClr val="dk1"/>
                </a:solidFill>
                <a:latin typeface="Montserrat"/>
                <a:ea typeface="Montserrat"/>
                <a:cs typeface="Montserrat"/>
                <a:sym typeface="Montserrat"/>
              </a:rPr>
              <a:t> [Accessed at December 14, 2023] </a:t>
            </a:r>
            <a:endParaRPr>
              <a:solidFill>
                <a:schemeClr val="dk1"/>
              </a:solidFill>
            </a:endParaRPr>
          </a:p>
        </p:txBody>
      </p:sp>
      <p:sp>
        <p:nvSpPr>
          <p:cNvPr id="734" name="Google Shape;734;p46"/>
          <p:cNvSpPr/>
          <p:nvPr/>
        </p:nvSpPr>
        <p:spPr>
          <a:xfrm>
            <a:off x="421300" y="476250"/>
            <a:ext cx="989100" cy="54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5" name="Google Shape;735;p46"/>
          <p:cNvSpPr/>
          <p:nvPr/>
        </p:nvSpPr>
        <p:spPr>
          <a:xfrm rot="4230736" flipH="1">
            <a:off x="-1433934" y="-292354"/>
            <a:ext cx="2499064" cy="2499064"/>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txBox="1"/>
          <p:nvPr/>
        </p:nvSpPr>
        <p:spPr>
          <a:xfrm>
            <a:off x="8087100" y="426327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11</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7"/>
          <p:cNvSpPr/>
          <p:nvPr/>
        </p:nvSpPr>
        <p:spPr>
          <a:xfrm>
            <a:off x="640325" y="424225"/>
            <a:ext cx="504300" cy="61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2" name="Google Shape;742;p47"/>
          <p:cNvSpPr txBox="1"/>
          <p:nvPr/>
        </p:nvSpPr>
        <p:spPr>
          <a:xfrm>
            <a:off x="1917300" y="2287050"/>
            <a:ext cx="5309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dk1"/>
                </a:solidFill>
                <a:latin typeface="Montserrat"/>
                <a:ea typeface="Montserrat"/>
                <a:cs typeface="Montserrat"/>
                <a:sym typeface="Montserrat"/>
              </a:rPr>
              <a:t>Thank you for attention!</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p:txBody>
      </p:sp>
      <p:sp>
        <p:nvSpPr>
          <p:cNvPr id="743" name="Google Shape;743;p47"/>
          <p:cNvSpPr txBox="1"/>
          <p:nvPr/>
        </p:nvSpPr>
        <p:spPr>
          <a:xfrm>
            <a:off x="2803950" y="3046075"/>
            <a:ext cx="3536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Montserrat"/>
                <a:ea typeface="Montserrat"/>
                <a:cs typeface="Montserrat"/>
                <a:sym typeface="Montserrat"/>
              </a:rPr>
              <a:t>Happy New Year! </a:t>
            </a:r>
            <a:r>
              <a:rPr lang="en" sz="2000"/>
              <a:t>🎄❤️</a:t>
            </a:r>
            <a:endParaRPr sz="2000" b="1">
              <a:solidFill>
                <a:schemeClr val="dk1"/>
              </a:solidFill>
              <a:latin typeface="Montserrat"/>
              <a:ea typeface="Montserrat"/>
              <a:cs typeface="Montserrat"/>
              <a:sym typeface="Montserrat"/>
            </a:endParaRPr>
          </a:p>
        </p:txBody>
      </p:sp>
      <p:sp>
        <p:nvSpPr>
          <p:cNvPr id="744" name="Google Shape;744;p47"/>
          <p:cNvSpPr/>
          <p:nvPr/>
        </p:nvSpPr>
        <p:spPr>
          <a:xfrm rot="21364117">
            <a:off x="7403666" y="-825276"/>
            <a:ext cx="2499000" cy="2499000"/>
          </a:xfrm>
          <a:prstGeom prst="donut">
            <a:avLst>
              <a:gd name="adj" fmla="val 12802"/>
            </a:avLst>
          </a:prstGeom>
          <a:gradFill>
            <a:gsLst>
              <a:gs pos="0">
                <a:srgbClr val="FFCCBA"/>
              </a:gs>
              <a:gs pos="15000">
                <a:srgbClr val="BCBEFA"/>
              </a:gs>
              <a:gs pos="34000">
                <a:schemeClr val="accent1"/>
              </a:gs>
              <a:gs pos="56000">
                <a:srgbClr val="BCBEFA"/>
              </a:gs>
              <a:gs pos="76000">
                <a:srgbClr val="FFCCBA"/>
              </a:gs>
              <a:gs pos="100000">
                <a:srgbClr val="FFFFFF">
                  <a:alpha val="16078"/>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7"/>
          <p:cNvSpPr txBox="1"/>
          <p:nvPr/>
        </p:nvSpPr>
        <p:spPr>
          <a:xfrm>
            <a:off x="8071900" y="4246725"/>
            <a:ext cx="32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Montserrat"/>
                <a:ea typeface="Montserrat"/>
                <a:cs typeface="Montserrat"/>
                <a:sym typeface="Montserrat"/>
              </a:rPr>
              <a:t>2</a:t>
            </a:r>
            <a:endParaRPr>
              <a:solidFill>
                <a:schemeClr val="lt1"/>
              </a:solidFill>
              <a:latin typeface="Montserrat"/>
              <a:ea typeface="Montserrat"/>
              <a:cs typeface="Montserrat"/>
              <a:sym typeface="Montserrat"/>
            </a:endParaRPr>
          </a:p>
        </p:txBody>
      </p:sp>
      <p:sp>
        <p:nvSpPr>
          <p:cNvPr id="524" name="Google Shape;524;p37"/>
          <p:cNvSpPr txBox="1">
            <a:spLocks noGrp="1"/>
          </p:cNvSpPr>
          <p:nvPr>
            <p:ph type="title"/>
          </p:nvPr>
        </p:nvSpPr>
        <p:spPr>
          <a:xfrm>
            <a:off x="1388100" y="1344750"/>
            <a:ext cx="6367800" cy="2454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600" b="0">
                <a:solidFill>
                  <a:schemeClr val="dk1"/>
                </a:solidFill>
                <a:latin typeface="Montserrat"/>
                <a:ea typeface="Montserrat"/>
                <a:cs typeface="Montserrat"/>
                <a:sym typeface="Montserrat"/>
              </a:rPr>
              <a:t>Valero Energy, Elkay Manufacturing J&amp;J, and Overstock.com: </a:t>
            </a:r>
            <a:endParaRPr sz="2600" b="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2600">
                <a:solidFill>
                  <a:schemeClr val="dk1"/>
                </a:solidFill>
                <a:latin typeface="Montserrat"/>
                <a:ea typeface="Montserrat"/>
                <a:cs typeface="Montserrat"/>
                <a:sym typeface="Montserrat"/>
              </a:rPr>
              <a:t>The Move Toward </a:t>
            </a:r>
            <a:endParaRPr sz="26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2600">
                <a:solidFill>
                  <a:schemeClr val="dk1"/>
                </a:solidFill>
                <a:latin typeface="Montserrat"/>
                <a:ea typeface="Montserrat"/>
                <a:cs typeface="Montserrat"/>
                <a:sym typeface="Montserrat"/>
              </a:rPr>
              <a:t>Fact-Based Decision Making</a:t>
            </a:r>
            <a:endParaRPr sz="6100">
              <a:solidFill>
                <a:schemeClr val="dk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8"/>
          <p:cNvPicPr preferRelativeResize="0"/>
          <p:nvPr/>
        </p:nvPicPr>
        <p:blipFill>
          <a:blip r:embed="rId3">
            <a:alphaModFix/>
          </a:blip>
          <a:stretch>
            <a:fillRect/>
          </a:stretch>
        </p:blipFill>
        <p:spPr>
          <a:xfrm>
            <a:off x="2521525" y="2384725"/>
            <a:ext cx="1322071" cy="354000"/>
          </a:xfrm>
          <a:prstGeom prst="rect">
            <a:avLst/>
          </a:prstGeom>
          <a:noFill/>
          <a:ln>
            <a:noFill/>
          </a:ln>
        </p:spPr>
      </p:pic>
      <p:pic>
        <p:nvPicPr>
          <p:cNvPr id="530" name="Google Shape;530;p38"/>
          <p:cNvPicPr preferRelativeResize="0"/>
          <p:nvPr/>
        </p:nvPicPr>
        <p:blipFill>
          <a:blip r:embed="rId4">
            <a:alphaModFix/>
          </a:blip>
          <a:stretch>
            <a:fillRect/>
          </a:stretch>
        </p:blipFill>
        <p:spPr>
          <a:xfrm>
            <a:off x="2692104" y="3887175"/>
            <a:ext cx="1024350" cy="761800"/>
          </a:xfrm>
          <a:prstGeom prst="rect">
            <a:avLst/>
          </a:prstGeom>
          <a:noFill/>
          <a:ln>
            <a:noFill/>
          </a:ln>
        </p:spPr>
      </p:pic>
      <p:pic>
        <p:nvPicPr>
          <p:cNvPr id="531" name="Google Shape;531;p38"/>
          <p:cNvPicPr preferRelativeResize="0"/>
          <p:nvPr/>
        </p:nvPicPr>
        <p:blipFill>
          <a:blip r:embed="rId5">
            <a:alphaModFix/>
          </a:blip>
          <a:stretch>
            <a:fillRect/>
          </a:stretch>
        </p:blipFill>
        <p:spPr>
          <a:xfrm>
            <a:off x="681375" y="1226675"/>
            <a:ext cx="840625" cy="708700"/>
          </a:xfrm>
          <a:prstGeom prst="rect">
            <a:avLst/>
          </a:prstGeom>
          <a:noFill/>
          <a:ln>
            <a:noFill/>
          </a:ln>
        </p:spPr>
      </p:pic>
      <p:sp>
        <p:nvSpPr>
          <p:cNvPr id="532" name="Google Shape;532;p38"/>
          <p:cNvSpPr txBox="1"/>
          <p:nvPr/>
        </p:nvSpPr>
        <p:spPr>
          <a:xfrm>
            <a:off x="1624375" y="1388575"/>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uses a real-time dashboard</a:t>
            </a:r>
            <a:endParaRPr sz="1300">
              <a:solidFill>
                <a:schemeClr val="dk1"/>
              </a:solidFill>
              <a:latin typeface="Montserrat"/>
              <a:ea typeface="Montserrat"/>
              <a:cs typeface="Montserrat"/>
              <a:sym typeface="Montserrat"/>
            </a:endParaRPr>
          </a:p>
        </p:txBody>
      </p:sp>
      <p:sp>
        <p:nvSpPr>
          <p:cNvPr id="533" name="Google Shape;533;p38"/>
          <p:cNvSpPr txBox="1"/>
          <p:nvPr/>
        </p:nvSpPr>
        <p:spPr>
          <a:xfrm>
            <a:off x="4152100" y="2272875"/>
            <a:ext cx="3992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has made scorecards and Oracle Business Intelligence</a:t>
            </a:r>
            <a:endParaRPr sz="1300">
              <a:solidFill>
                <a:schemeClr val="dk1"/>
              </a:solidFill>
              <a:latin typeface="Montserrat"/>
              <a:ea typeface="Montserrat"/>
              <a:cs typeface="Montserrat"/>
              <a:sym typeface="Montserrat"/>
            </a:endParaRPr>
          </a:p>
        </p:txBody>
      </p:sp>
      <p:sp>
        <p:nvSpPr>
          <p:cNvPr id="534" name="Google Shape;534;p38"/>
          <p:cNvSpPr txBox="1"/>
          <p:nvPr/>
        </p:nvSpPr>
        <p:spPr>
          <a:xfrm>
            <a:off x="1713500" y="3052575"/>
            <a:ext cx="418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is decentralized, so there’s no single, overarching corporate dashboard</a:t>
            </a:r>
            <a:endParaRPr sz="1300">
              <a:solidFill>
                <a:schemeClr val="dk1"/>
              </a:solidFill>
              <a:latin typeface="Montserrat"/>
              <a:ea typeface="Montserrat"/>
              <a:cs typeface="Montserrat"/>
              <a:sym typeface="Montserrat"/>
            </a:endParaRPr>
          </a:p>
        </p:txBody>
      </p:sp>
      <p:pic>
        <p:nvPicPr>
          <p:cNvPr id="535" name="Google Shape;535;p38"/>
          <p:cNvPicPr preferRelativeResize="0"/>
          <p:nvPr/>
        </p:nvPicPr>
        <p:blipFill>
          <a:blip r:embed="rId6">
            <a:alphaModFix/>
          </a:blip>
          <a:stretch>
            <a:fillRect/>
          </a:stretch>
        </p:blipFill>
        <p:spPr>
          <a:xfrm>
            <a:off x="681375" y="3022275"/>
            <a:ext cx="761826" cy="645600"/>
          </a:xfrm>
          <a:prstGeom prst="rect">
            <a:avLst/>
          </a:prstGeom>
          <a:noFill/>
          <a:ln>
            <a:noFill/>
          </a:ln>
        </p:spPr>
      </p:pic>
      <p:sp>
        <p:nvSpPr>
          <p:cNvPr id="536" name="Google Shape;536;p38"/>
          <p:cNvSpPr txBox="1"/>
          <p:nvPr/>
        </p:nvSpPr>
        <p:spPr>
          <a:xfrm>
            <a:off x="4188975" y="3975575"/>
            <a:ext cx="3992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uses data to make quick decisions, like changing their CEO's schedule or buying ads.</a:t>
            </a:r>
            <a:endParaRPr sz="1300">
              <a:solidFill>
                <a:schemeClr val="dk1"/>
              </a:solidFill>
              <a:latin typeface="Montserrat"/>
              <a:ea typeface="Montserrat"/>
              <a:cs typeface="Montserrat"/>
              <a:sym typeface="Montserrat"/>
            </a:endParaRPr>
          </a:p>
        </p:txBody>
      </p:sp>
      <p:sp>
        <p:nvSpPr>
          <p:cNvPr id="537" name="Google Shape;537;p38"/>
          <p:cNvSpPr txBox="1"/>
          <p:nvPr/>
        </p:nvSpPr>
        <p:spPr>
          <a:xfrm>
            <a:off x="5441400" y="309025"/>
            <a:ext cx="3702600" cy="400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endParaRPr b="1">
              <a:solidFill>
                <a:srgbClr val="022F6D"/>
              </a:solidFill>
              <a:latin typeface="Montserrat"/>
              <a:ea typeface="Montserrat"/>
              <a:cs typeface="Montserrat"/>
              <a:sym typeface="Montserrat"/>
            </a:endParaRPr>
          </a:p>
        </p:txBody>
      </p:sp>
      <p:sp>
        <p:nvSpPr>
          <p:cNvPr id="538" name="Google Shape;538;p38"/>
          <p:cNvSpPr txBox="1"/>
          <p:nvPr/>
        </p:nvSpPr>
        <p:spPr>
          <a:xfrm>
            <a:off x="8100850" y="42949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3</a:t>
            </a:r>
            <a:endParaRPr/>
          </a:p>
        </p:txBody>
      </p:sp>
      <p:sp>
        <p:nvSpPr>
          <p:cNvPr id="539" name="Google Shape;539;p38"/>
          <p:cNvSpPr/>
          <p:nvPr/>
        </p:nvSpPr>
        <p:spPr>
          <a:xfrm>
            <a:off x="4993250" y="324525"/>
            <a:ext cx="3477600" cy="1595400"/>
          </a:xfrm>
          <a:prstGeom prst="roundRect">
            <a:avLst>
              <a:gd name="adj" fmla="val 6970"/>
            </a:avLst>
          </a:prstGeom>
          <a:solidFill>
            <a:schemeClr val="lt1"/>
          </a:solidFill>
          <a:ln w="9525" cap="flat" cmpd="sng">
            <a:solidFill>
              <a:srgbClr val="022F6D"/>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100">
                <a:solidFill>
                  <a:schemeClr val="dk1"/>
                </a:solidFill>
                <a:latin typeface="Montserrat"/>
                <a:ea typeface="Montserrat"/>
                <a:cs typeface="Montserrat"/>
                <a:sym typeface="Montserrat"/>
              </a:rPr>
              <a:t>“It comes down to fact-based decision making, in tough economic times, you want the best available data and analysis to make better decisions.” </a:t>
            </a:r>
            <a:endParaRPr sz="1100">
              <a:solidFill>
                <a:schemeClr val="dk1"/>
              </a:solidFill>
              <a:latin typeface="Montserrat"/>
              <a:ea typeface="Montserrat"/>
              <a:cs typeface="Montserrat"/>
              <a:sym typeface="Montserrat"/>
            </a:endParaRPr>
          </a:p>
          <a:p>
            <a:pPr marL="0" lvl="0" indent="0" algn="r" rtl="0">
              <a:lnSpc>
                <a:spcPct val="115000"/>
              </a:lnSpc>
              <a:spcBef>
                <a:spcPts val="0"/>
              </a:spcBef>
              <a:spcAft>
                <a:spcPts val="0"/>
              </a:spcAft>
              <a:buNone/>
            </a:pPr>
            <a:r>
              <a:rPr lang="en" sz="1100" b="1">
                <a:solidFill>
                  <a:schemeClr val="dk1"/>
                </a:solidFill>
                <a:latin typeface="Montserrat"/>
                <a:ea typeface="Montserrat"/>
                <a:cs typeface="Montserrat"/>
                <a:sym typeface="Montserrat"/>
              </a:rPr>
              <a:t>© Karl Schmidt, vice president of business improvement</a:t>
            </a:r>
            <a:endParaRPr sz="1500">
              <a:solidFill>
                <a:schemeClr val="dk1"/>
              </a:solidFill>
              <a:latin typeface="Lato"/>
              <a:ea typeface="Lato"/>
              <a:cs typeface="Lato"/>
              <a:sym typeface="Lato"/>
            </a:endParaRPr>
          </a:p>
        </p:txBody>
      </p:sp>
      <p:sp>
        <p:nvSpPr>
          <p:cNvPr id="540" name="Google Shape;540;p38"/>
          <p:cNvSpPr/>
          <p:nvPr/>
        </p:nvSpPr>
        <p:spPr>
          <a:xfrm>
            <a:off x="535100" y="509575"/>
            <a:ext cx="654600" cy="51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41" name="Google Shape;541;p38"/>
          <p:cNvSpPr txBox="1">
            <a:spLocks noGrp="1"/>
          </p:cNvSpPr>
          <p:nvPr>
            <p:ph type="title"/>
          </p:nvPr>
        </p:nvSpPr>
        <p:spPr>
          <a:xfrm>
            <a:off x="120338" y="152650"/>
            <a:ext cx="4775100" cy="64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latin typeface="Montserrat"/>
                <a:ea typeface="Montserrat"/>
                <a:cs typeface="Montserrat"/>
                <a:sym typeface="Montserrat"/>
              </a:rPr>
              <a:t>INTRODUCTION</a:t>
            </a:r>
            <a:endParaRPr sz="2200" dirty="0">
              <a:latin typeface="Montserrat"/>
              <a:ea typeface="Montserrat"/>
              <a:cs typeface="Montserrat"/>
              <a:sym typeface="Montserrat"/>
            </a:endParaRPr>
          </a:p>
        </p:txBody>
      </p:sp>
      <p:sp>
        <p:nvSpPr>
          <p:cNvPr id="542" name="Google Shape;542;p38"/>
          <p:cNvSpPr txBox="1"/>
          <p:nvPr/>
        </p:nvSpPr>
        <p:spPr>
          <a:xfrm>
            <a:off x="-1581875" y="1382800"/>
            <a:ext cx="637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9"/>
          <p:cNvSpPr txBox="1">
            <a:spLocks noGrp="1"/>
          </p:cNvSpPr>
          <p:nvPr>
            <p:ph type="title" idx="2"/>
          </p:nvPr>
        </p:nvSpPr>
        <p:spPr>
          <a:xfrm>
            <a:off x="6079675" y="2575475"/>
            <a:ext cx="2676300" cy="527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Montserrat"/>
                <a:ea typeface="Montserrat"/>
                <a:cs typeface="Montserrat"/>
                <a:sym typeface="Montserrat"/>
              </a:rPr>
              <a:t>INEFFECTIVE BUDGETING AND</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PERFORMANCE MANAGEMENT</a:t>
            </a:r>
            <a:endParaRPr sz="2100">
              <a:latin typeface="Montserrat"/>
              <a:ea typeface="Montserrat"/>
              <a:cs typeface="Montserrat"/>
              <a:sym typeface="Montserrat"/>
            </a:endParaRPr>
          </a:p>
        </p:txBody>
      </p:sp>
      <p:sp>
        <p:nvSpPr>
          <p:cNvPr id="548" name="Google Shape;548;p39"/>
          <p:cNvSpPr txBox="1">
            <a:spLocks noGrp="1"/>
          </p:cNvSpPr>
          <p:nvPr>
            <p:ph type="title"/>
          </p:nvPr>
        </p:nvSpPr>
        <p:spPr>
          <a:xfrm>
            <a:off x="467600" y="1682850"/>
            <a:ext cx="2676300" cy="527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a:latin typeface="Montserrat"/>
                <a:ea typeface="Montserrat"/>
                <a:cs typeface="Montserrat"/>
                <a:sym typeface="Montserrat"/>
              </a:rPr>
              <a:t>OVERRELIANCE </a:t>
            </a:r>
            <a:endParaRPr sz="1300">
              <a:latin typeface="Montserrat"/>
              <a:ea typeface="Montserrat"/>
              <a:cs typeface="Montserrat"/>
              <a:sym typeface="Montserrat"/>
            </a:endParaRPr>
          </a:p>
          <a:p>
            <a:pPr marL="0" lvl="0" indent="0" algn="r" rtl="0">
              <a:spcBef>
                <a:spcPts val="0"/>
              </a:spcBef>
              <a:spcAft>
                <a:spcPts val="0"/>
              </a:spcAft>
              <a:buNone/>
            </a:pPr>
            <a:r>
              <a:rPr lang="en" sz="1300">
                <a:latin typeface="Montserrat"/>
                <a:ea typeface="Montserrat"/>
                <a:cs typeface="Montserrat"/>
                <a:sym typeface="Montserrat"/>
              </a:rPr>
              <a:t>ON INTUITION</a:t>
            </a:r>
            <a:endParaRPr sz="2200">
              <a:latin typeface="Montserrat"/>
              <a:ea typeface="Montserrat"/>
              <a:cs typeface="Montserrat"/>
              <a:sym typeface="Montserrat"/>
            </a:endParaRPr>
          </a:p>
        </p:txBody>
      </p:sp>
      <p:sp>
        <p:nvSpPr>
          <p:cNvPr id="549" name="Google Shape;549;p39"/>
          <p:cNvSpPr txBox="1">
            <a:spLocks noGrp="1"/>
          </p:cNvSpPr>
          <p:nvPr>
            <p:ph type="subTitle" idx="1"/>
          </p:nvPr>
        </p:nvSpPr>
        <p:spPr>
          <a:xfrm>
            <a:off x="799375" y="2119975"/>
            <a:ext cx="2344200" cy="6462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Montserrat"/>
                <a:ea typeface="Montserrat"/>
                <a:cs typeface="Montserrat"/>
                <a:sym typeface="Montserrat"/>
              </a:rPr>
              <a:t>Decisions based on gut feeling and past performance can be subjective, biased, and miss opportunities for proactive intervention.</a:t>
            </a:r>
            <a:endParaRPr sz="1000">
              <a:latin typeface="Montserrat"/>
              <a:ea typeface="Montserrat"/>
              <a:cs typeface="Montserrat"/>
              <a:sym typeface="Montserrat"/>
            </a:endParaRPr>
          </a:p>
        </p:txBody>
      </p:sp>
      <p:sp>
        <p:nvSpPr>
          <p:cNvPr id="550" name="Google Shape;550;p39"/>
          <p:cNvSpPr txBox="1">
            <a:spLocks noGrp="1"/>
          </p:cNvSpPr>
          <p:nvPr>
            <p:ph type="subTitle" idx="3"/>
          </p:nvPr>
        </p:nvSpPr>
        <p:spPr>
          <a:xfrm>
            <a:off x="6079675" y="3012600"/>
            <a:ext cx="2344200" cy="646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Montserrat"/>
                <a:ea typeface="Montserrat"/>
                <a:cs typeface="Montserrat"/>
                <a:sym typeface="Montserrat"/>
              </a:rPr>
              <a:t>Traditional budgeting processes can be time-consuming, inflexible, and encourage undesirable behaviors like "sandbagging."</a:t>
            </a:r>
            <a:endParaRPr sz="1000">
              <a:latin typeface="Montserrat"/>
              <a:ea typeface="Montserrat"/>
              <a:cs typeface="Montserrat"/>
              <a:sym typeface="Montserrat"/>
            </a:endParaRPr>
          </a:p>
        </p:txBody>
      </p:sp>
      <p:sp>
        <p:nvSpPr>
          <p:cNvPr id="551" name="Google Shape;551;p39"/>
          <p:cNvSpPr txBox="1">
            <a:spLocks noGrp="1"/>
          </p:cNvSpPr>
          <p:nvPr>
            <p:ph type="subTitle" idx="5"/>
          </p:nvPr>
        </p:nvSpPr>
        <p:spPr>
          <a:xfrm>
            <a:off x="1005950" y="3728601"/>
            <a:ext cx="2093700" cy="6462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Montserrat"/>
                <a:ea typeface="Montserrat"/>
                <a:cs typeface="Montserrat"/>
                <a:sym typeface="Montserrat"/>
              </a:rPr>
              <a:t>Metrics might not be clearly linked to desired outcomes, leading to ineffective decision support tools</a:t>
            </a:r>
            <a:endParaRPr sz="1000">
              <a:latin typeface="Montserrat"/>
              <a:ea typeface="Montserrat"/>
              <a:cs typeface="Montserrat"/>
              <a:sym typeface="Montserrat"/>
            </a:endParaRPr>
          </a:p>
        </p:txBody>
      </p:sp>
      <p:sp>
        <p:nvSpPr>
          <p:cNvPr id="552" name="Google Shape;552;p3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a:ea typeface="Montserrat"/>
                <a:cs typeface="Montserrat"/>
                <a:sym typeface="Montserrat"/>
              </a:rPr>
              <a:t>PROBLEMS IDENTIFIED IN THE CASE</a:t>
            </a:r>
            <a:endParaRPr sz="2200">
              <a:latin typeface="Montserrat"/>
              <a:ea typeface="Montserrat"/>
              <a:cs typeface="Montserrat"/>
              <a:sym typeface="Montserrat"/>
            </a:endParaRPr>
          </a:p>
        </p:txBody>
      </p:sp>
      <p:sp>
        <p:nvSpPr>
          <p:cNvPr id="553" name="Google Shape;553;p39"/>
          <p:cNvSpPr/>
          <p:nvPr/>
        </p:nvSpPr>
        <p:spPr>
          <a:xfrm flipH="1">
            <a:off x="3401200" y="1655203"/>
            <a:ext cx="1034700" cy="10350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Lato"/>
                <a:ea typeface="Lato"/>
                <a:cs typeface="Lato"/>
                <a:sym typeface="Lato"/>
              </a:rPr>
              <a:t>1</a:t>
            </a:r>
            <a:endParaRPr sz="2100" b="1">
              <a:latin typeface="Lato"/>
              <a:ea typeface="Lato"/>
              <a:cs typeface="Lato"/>
              <a:sym typeface="Lato"/>
            </a:endParaRPr>
          </a:p>
        </p:txBody>
      </p:sp>
      <p:sp>
        <p:nvSpPr>
          <p:cNvPr id="554" name="Google Shape;554;p39"/>
          <p:cNvSpPr/>
          <p:nvPr/>
        </p:nvSpPr>
        <p:spPr>
          <a:xfrm flipH="1">
            <a:off x="3312800" y="3339805"/>
            <a:ext cx="1034700" cy="1035000"/>
          </a:xfrm>
          <a:prstGeom prst="donut">
            <a:avLst>
              <a:gd name="adj" fmla="val 12802"/>
            </a:avLst>
          </a:prstGeom>
          <a:gradFill>
            <a:gsLst>
              <a:gs pos="0">
                <a:schemeClr val="dk2"/>
              </a:gs>
              <a:gs pos="18000">
                <a:schemeClr val="lt2"/>
              </a:gs>
              <a:gs pos="37000">
                <a:schemeClr val="accent1"/>
              </a:gs>
              <a:gs pos="56000">
                <a:schemeClr val="accent2"/>
              </a:gs>
              <a:gs pos="83000">
                <a:schemeClr val="accent3"/>
              </a:gs>
              <a:gs pos="100000">
                <a:srgbClr val="FFFFFF">
                  <a:alpha val="16078"/>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Lato"/>
                <a:ea typeface="Lato"/>
                <a:cs typeface="Lato"/>
                <a:sym typeface="Lato"/>
              </a:rPr>
              <a:t>3</a:t>
            </a:r>
            <a:endParaRPr sz="2100" b="1">
              <a:latin typeface="Lato"/>
              <a:ea typeface="Lato"/>
              <a:cs typeface="Lato"/>
              <a:sym typeface="Lato"/>
            </a:endParaRPr>
          </a:p>
        </p:txBody>
      </p:sp>
      <p:sp>
        <p:nvSpPr>
          <p:cNvPr id="555" name="Google Shape;555;p39"/>
          <p:cNvSpPr/>
          <p:nvPr/>
        </p:nvSpPr>
        <p:spPr>
          <a:xfrm flipH="1">
            <a:off x="4787625" y="2547828"/>
            <a:ext cx="1034700" cy="10350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Lato"/>
                <a:ea typeface="Lato"/>
                <a:cs typeface="Lato"/>
                <a:sym typeface="Lato"/>
              </a:rPr>
              <a:t>    </a:t>
            </a:r>
            <a:r>
              <a:rPr lang="en" sz="2100" b="1">
                <a:latin typeface="Lato"/>
                <a:ea typeface="Lato"/>
                <a:cs typeface="Lato"/>
                <a:sym typeface="Lato"/>
              </a:rPr>
              <a:t>2</a:t>
            </a:r>
            <a:endParaRPr sz="2100" b="1">
              <a:latin typeface="Lato"/>
              <a:ea typeface="Lato"/>
              <a:cs typeface="Lato"/>
              <a:sym typeface="Lato"/>
            </a:endParaRPr>
          </a:p>
        </p:txBody>
      </p:sp>
      <p:sp>
        <p:nvSpPr>
          <p:cNvPr id="556" name="Google Shape;556;p39"/>
          <p:cNvSpPr/>
          <p:nvPr/>
        </p:nvSpPr>
        <p:spPr>
          <a:xfrm flipH="1">
            <a:off x="-818593" y="-714660"/>
            <a:ext cx="2499300" cy="24993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txBox="1">
            <a:spLocks noGrp="1"/>
          </p:cNvSpPr>
          <p:nvPr>
            <p:ph type="title" idx="4"/>
          </p:nvPr>
        </p:nvSpPr>
        <p:spPr>
          <a:xfrm>
            <a:off x="961750" y="3327675"/>
            <a:ext cx="2093700" cy="527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Montserrat"/>
                <a:ea typeface="Montserrat"/>
                <a:cs typeface="Montserrat"/>
                <a:sym typeface="Montserrat"/>
              </a:rPr>
              <a:t>MISALIGNED GOALS AND METRICS</a:t>
            </a:r>
            <a:endParaRPr sz="1200">
              <a:latin typeface="Montserrat"/>
              <a:ea typeface="Montserrat"/>
              <a:cs typeface="Montserrat"/>
              <a:sym typeface="Montserrat"/>
            </a:endParaRPr>
          </a:p>
        </p:txBody>
      </p:sp>
      <p:sp>
        <p:nvSpPr>
          <p:cNvPr id="558" name="Google Shape;558;p39"/>
          <p:cNvSpPr txBox="1"/>
          <p:nvPr/>
        </p:nvSpPr>
        <p:spPr>
          <a:xfrm>
            <a:off x="8692700" y="4651525"/>
            <a:ext cx="36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Montserrat"/>
                <a:ea typeface="Montserrat"/>
                <a:cs typeface="Montserrat"/>
                <a:sym typeface="Montserrat"/>
              </a:rPr>
              <a:t>4</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0"/>
          <p:cNvSpPr txBox="1">
            <a:spLocks noGrp="1"/>
          </p:cNvSpPr>
          <p:nvPr>
            <p:ph type="title" idx="4294967295"/>
          </p:nvPr>
        </p:nvSpPr>
        <p:spPr>
          <a:xfrm>
            <a:off x="1072161" y="1679415"/>
            <a:ext cx="2093700" cy="5277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latin typeface="Montserrat"/>
                <a:ea typeface="Montserrat"/>
                <a:cs typeface="Montserrat"/>
                <a:sym typeface="Montserrat"/>
              </a:rPr>
              <a:t>SCALABILITY AND SUSTAINABILITY</a:t>
            </a:r>
            <a:endParaRPr sz="1300"/>
          </a:p>
        </p:txBody>
      </p:sp>
      <p:sp>
        <p:nvSpPr>
          <p:cNvPr id="564" name="Google Shape;564;p40"/>
          <p:cNvSpPr txBox="1">
            <a:spLocks noGrp="1"/>
          </p:cNvSpPr>
          <p:nvPr>
            <p:ph type="subTitle" idx="4294967295"/>
          </p:nvPr>
        </p:nvSpPr>
        <p:spPr>
          <a:xfrm>
            <a:off x="5718400" y="3446175"/>
            <a:ext cx="2891100" cy="615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1F1F1F"/>
                </a:solidFill>
                <a:latin typeface="Montserrat"/>
                <a:ea typeface="Montserrat"/>
                <a:cs typeface="Montserrat"/>
                <a:sym typeface="Montserrat"/>
              </a:rPr>
              <a:t>Even with data-driven insights, companies might struggle to translate them into concrete strategies or action plans</a:t>
            </a:r>
            <a:endParaRPr sz="1000">
              <a:latin typeface="Montserrat"/>
              <a:ea typeface="Montserrat"/>
              <a:cs typeface="Montserrat"/>
              <a:sym typeface="Montserrat"/>
            </a:endParaRPr>
          </a:p>
        </p:txBody>
      </p:sp>
      <p:sp>
        <p:nvSpPr>
          <p:cNvPr id="565" name="Google Shape;565;p40"/>
          <p:cNvSpPr/>
          <p:nvPr/>
        </p:nvSpPr>
        <p:spPr>
          <a:xfrm flipH="1">
            <a:off x="3271700" y="1679430"/>
            <a:ext cx="1034700" cy="10350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Montserrat"/>
                <a:ea typeface="Montserrat"/>
                <a:cs typeface="Montserrat"/>
                <a:sym typeface="Montserrat"/>
              </a:rPr>
              <a:t>4</a:t>
            </a:r>
            <a:endParaRPr sz="2100" b="1">
              <a:latin typeface="Montserrat"/>
              <a:ea typeface="Montserrat"/>
              <a:cs typeface="Montserrat"/>
              <a:sym typeface="Montserrat"/>
            </a:endParaRPr>
          </a:p>
        </p:txBody>
      </p:sp>
      <p:sp>
        <p:nvSpPr>
          <p:cNvPr id="566" name="Google Shape;566;p40"/>
          <p:cNvSpPr txBox="1">
            <a:spLocks noGrp="1"/>
          </p:cNvSpPr>
          <p:nvPr>
            <p:ph type="subTitle" idx="3"/>
          </p:nvPr>
        </p:nvSpPr>
        <p:spPr>
          <a:xfrm>
            <a:off x="1072161" y="2207118"/>
            <a:ext cx="2093700" cy="572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latin typeface="Montserrat"/>
                <a:ea typeface="Montserrat"/>
                <a:cs typeface="Montserrat"/>
                <a:sym typeface="Montserrat"/>
              </a:rPr>
              <a:t>Implementing data-driven practices can be resource-intensive initially</a:t>
            </a:r>
            <a:endParaRPr sz="1000">
              <a:latin typeface="Montserrat"/>
              <a:ea typeface="Montserrat"/>
              <a:cs typeface="Montserrat"/>
              <a:sym typeface="Montserrat"/>
            </a:endParaRPr>
          </a:p>
        </p:txBody>
      </p:sp>
      <p:sp>
        <p:nvSpPr>
          <p:cNvPr id="567" name="Google Shape;567;p40"/>
          <p:cNvSpPr/>
          <p:nvPr/>
        </p:nvSpPr>
        <p:spPr>
          <a:xfrm flipH="1">
            <a:off x="4541500" y="3026305"/>
            <a:ext cx="1034700" cy="10350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Montserrat"/>
                <a:ea typeface="Montserrat"/>
                <a:cs typeface="Montserrat"/>
                <a:sym typeface="Montserrat"/>
              </a:rPr>
              <a:t>5</a:t>
            </a:r>
            <a:endParaRPr sz="2100" b="1">
              <a:latin typeface="Montserrat"/>
              <a:ea typeface="Montserrat"/>
              <a:cs typeface="Montserrat"/>
              <a:sym typeface="Montserrat"/>
            </a:endParaRPr>
          </a:p>
        </p:txBody>
      </p:sp>
      <p:sp>
        <p:nvSpPr>
          <p:cNvPr id="568" name="Google Shape;568;p40"/>
          <p:cNvSpPr txBox="1">
            <a:spLocks noGrp="1"/>
          </p:cNvSpPr>
          <p:nvPr>
            <p:ph type="title" idx="4294967295"/>
          </p:nvPr>
        </p:nvSpPr>
        <p:spPr>
          <a:xfrm>
            <a:off x="5718400" y="2970325"/>
            <a:ext cx="2644200" cy="527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DISCONNECTION BETWEEN DATA AND STRATEGY</a:t>
            </a:r>
            <a:endParaRPr sz="1200"/>
          </a:p>
        </p:txBody>
      </p:sp>
      <p:sp>
        <p:nvSpPr>
          <p:cNvPr id="569" name="Google Shape;569;p40"/>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Montserrat"/>
                <a:ea typeface="Montserrat"/>
                <a:cs typeface="Montserrat"/>
                <a:sym typeface="Montserrat"/>
              </a:rPr>
              <a:t>PROBLEMS IDENTIFIED IN THE CASE</a:t>
            </a:r>
            <a:endParaRPr sz="2200">
              <a:latin typeface="Montserrat"/>
              <a:ea typeface="Montserrat"/>
              <a:cs typeface="Montserrat"/>
              <a:sym typeface="Montserrat"/>
            </a:endParaRPr>
          </a:p>
        </p:txBody>
      </p:sp>
      <p:sp>
        <p:nvSpPr>
          <p:cNvPr id="570" name="Google Shape;570;p40"/>
          <p:cNvSpPr txBox="1"/>
          <p:nvPr/>
        </p:nvSpPr>
        <p:spPr>
          <a:xfrm>
            <a:off x="8683100" y="4670050"/>
            <a:ext cx="342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5</a:t>
            </a:r>
            <a:endParaRPr/>
          </a:p>
        </p:txBody>
      </p:sp>
      <p:cxnSp>
        <p:nvCxnSpPr>
          <p:cNvPr id="571" name="Google Shape;571;p40"/>
          <p:cNvCxnSpPr/>
          <p:nvPr/>
        </p:nvCxnSpPr>
        <p:spPr>
          <a:xfrm>
            <a:off x="2613150" y="1017725"/>
            <a:ext cx="3917700" cy="27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aphicFrame>
        <p:nvGraphicFramePr>
          <p:cNvPr id="576" name="Google Shape;576;p41"/>
          <p:cNvGraphicFramePr/>
          <p:nvPr/>
        </p:nvGraphicFramePr>
        <p:xfrm>
          <a:off x="1561000" y="2041625"/>
          <a:ext cx="6021975" cy="2575650"/>
        </p:xfrm>
        <a:graphic>
          <a:graphicData uri="http://schemas.openxmlformats.org/drawingml/2006/table">
            <a:tbl>
              <a:tblPr>
                <a:noFill/>
                <a:tableStyleId>{3A7C69C8-1D4E-4FF0-84E4-850961235B84}</a:tableStyleId>
              </a:tblPr>
              <a:tblGrid>
                <a:gridCol w="1554750">
                  <a:extLst>
                    <a:ext uri="{9D8B030D-6E8A-4147-A177-3AD203B41FA5}">
                      <a16:colId xmlns:a16="http://schemas.microsoft.com/office/drawing/2014/main" val="20000"/>
                    </a:ext>
                  </a:extLst>
                </a:gridCol>
                <a:gridCol w="2151250">
                  <a:extLst>
                    <a:ext uri="{9D8B030D-6E8A-4147-A177-3AD203B41FA5}">
                      <a16:colId xmlns:a16="http://schemas.microsoft.com/office/drawing/2014/main" val="20001"/>
                    </a:ext>
                  </a:extLst>
                </a:gridCol>
                <a:gridCol w="2315975">
                  <a:extLst>
                    <a:ext uri="{9D8B030D-6E8A-4147-A177-3AD203B41FA5}">
                      <a16:colId xmlns:a16="http://schemas.microsoft.com/office/drawing/2014/main" val="20002"/>
                    </a:ext>
                  </a:extLst>
                </a:gridCol>
              </a:tblGrid>
              <a:tr h="534775">
                <a:tc>
                  <a:txBody>
                    <a:bodyPr/>
                    <a:lstStyle/>
                    <a:p>
                      <a:pPr marL="0" lvl="0" indent="0" algn="ctr" rtl="0">
                        <a:spcBef>
                          <a:spcPts val="0"/>
                        </a:spcBef>
                        <a:spcAft>
                          <a:spcPts val="0"/>
                        </a:spcAft>
                        <a:buNone/>
                      </a:pPr>
                      <a:endParaRPr sz="2000" b="1">
                        <a:solidFill>
                          <a:schemeClr val="dk1"/>
                        </a:solidFill>
                        <a:latin typeface="Libre Baskerville"/>
                        <a:ea typeface="Libre Baskerville"/>
                        <a:cs typeface="Libre Baskerville"/>
                        <a:sym typeface="Libre Baskerville"/>
                      </a:endParaRPr>
                    </a:p>
                  </a:txBody>
                  <a:tcPr marL="91425" marR="91425" marT="91425" marB="91425" anchor="b">
                    <a:lnL w="9525" cap="flat" cmpd="sng">
                      <a:solidFill>
                        <a:schemeClr val="dk1">
                          <a:alpha val="0"/>
                        </a:schemeClr>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rgbClr val="000431"/>
                          </a:solidFill>
                          <a:latin typeface="Montserrat"/>
                          <a:ea typeface="Montserrat"/>
                          <a:cs typeface="Montserrat"/>
                          <a:sym typeface="Montserrat"/>
                        </a:rPr>
                        <a:t>DASHBOARD</a:t>
                      </a:r>
                      <a:endParaRPr sz="1300" b="1">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solidFill>
                      <a:prstDash val="solid"/>
                      <a:round/>
                      <a:headEnd type="none" w="sm" len="sm"/>
                      <a:tailEnd type="none" w="sm" len="sm"/>
                    </a:lnR>
                    <a:lnT w="19050" cap="flat" cmpd="sng">
                      <a:solidFill>
                        <a:srgbClr val="000431">
                          <a:alpha val="0"/>
                        </a:srgbClr>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Montserrat"/>
                          <a:ea typeface="Montserrat"/>
                          <a:cs typeface="Montserrat"/>
                          <a:sym typeface="Montserrat"/>
                        </a:rPr>
                        <a:t>SCORECARD</a:t>
                      </a:r>
                      <a:endParaRPr sz="1300" b="1">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000431">
                          <a:alpha val="0"/>
                        </a:srgbClr>
                      </a:solidFill>
                      <a:prstDash val="solid"/>
                      <a:round/>
                      <a:headEnd type="none" w="sm" len="sm"/>
                      <a:tailEnd type="none" w="sm" len="sm"/>
                    </a:lnT>
                    <a:lnB w="9525" cap="flat" cmpd="sng">
                      <a:solidFill>
                        <a:srgbClr val="000431"/>
                      </a:solidFill>
                      <a:prstDash val="solid"/>
                      <a:round/>
                      <a:headEnd type="none" w="sm" len="sm"/>
                      <a:tailEnd type="none" w="sm" len="sm"/>
                    </a:lnB>
                  </a:tcPr>
                </a:tc>
                <a:extLst>
                  <a:ext uri="{0D108BD9-81ED-4DB2-BD59-A6C34878D82A}">
                    <a16:rowId xmlns:a16="http://schemas.microsoft.com/office/drawing/2014/main" val="10000"/>
                  </a:ext>
                </a:extLst>
              </a:tr>
              <a:tr h="536900">
                <a:tc>
                  <a:txBody>
                    <a:bodyPr/>
                    <a:lstStyle/>
                    <a:p>
                      <a:pPr marL="0" lvl="0" indent="0" algn="l" rtl="0">
                        <a:spcBef>
                          <a:spcPts val="0"/>
                        </a:spcBef>
                        <a:spcAft>
                          <a:spcPts val="0"/>
                        </a:spcAft>
                        <a:buNone/>
                      </a:pPr>
                      <a:r>
                        <a:rPr lang="en" sz="1100" b="1">
                          <a:solidFill>
                            <a:srgbClr val="000431"/>
                          </a:solidFill>
                          <a:latin typeface="Montserrat"/>
                          <a:ea typeface="Montserrat"/>
                          <a:cs typeface="Montserrat"/>
                          <a:sym typeface="Montserrat"/>
                        </a:rPr>
                        <a:t>FOCUS</a:t>
                      </a:r>
                      <a:endParaRPr sz="1100" b="1">
                        <a:solidFill>
                          <a:srgbClr val="000431"/>
                        </a:solidFill>
                        <a:latin typeface="Montserrat"/>
                        <a:ea typeface="Montserrat"/>
                        <a:cs typeface="Montserrat"/>
                        <a:sym typeface="Montserrat"/>
                      </a:endParaRPr>
                    </a:p>
                  </a:txBody>
                  <a:tcPr marL="91425" marR="91425" marT="91425" marB="91425" anchor="b">
                    <a:lnL w="9525" cap="flat" cmpd="sng">
                      <a:solidFill>
                        <a:srgbClr val="000431">
                          <a:alpha val="0"/>
                        </a:srgbClr>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12121"/>
                          </a:solidFill>
                          <a:latin typeface="Montserrat"/>
                          <a:ea typeface="Montserrat"/>
                          <a:cs typeface="Montserrat"/>
                          <a:sym typeface="Montserrat"/>
                        </a:rPr>
                        <a:t>Operational performance</a:t>
                      </a:r>
                      <a:endParaRPr sz="1000">
                        <a:solidFill>
                          <a:srgbClr val="21212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Strategic goals</a:t>
                      </a:r>
                      <a:endParaRPr sz="1000" b="1">
                        <a:solidFill>
                          <a:srgbClr val="00043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alpha val="0"/>
                        </a:srgbClr>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extLst>
                  <a:ext uri="{0D108BD9-81ED-4DB2-BD59-A6C34878D82A}">
                    <a16:rowId xmlns:a16="http://schemas.microsoft.com/office/drawing/2014/main" val="10001"/>
                  </a:ext>
                </a:extLst>
              </a:tr>
              <a:tr h="501325">
                <a:tc>
                  <a:txBody>
                    <a:bodyPr/>
                    <a:lstStyle/>
                    <a:p>
                      <a:pPr marL="0" lvl="0" indent="0" algn="l" rtl="0">
                        <a:spcBef>
                          <a:spcPts val="0"/>
                        </a:spcBef>
                        <a:spcAft>
                          <a:spcPts val="0"/>
                        </a:spcAft>
                        <a:buNone/>
                      </a:pPr>
                      <a:r>
                        <a:rPr lang="en" sz="1100" b="1">
                          <a:solidFill>
                            <a:srgbClr val="000431"/>
                          </a:solidFill>
                          <a:latin typeface="Montserrat"/>
                          <a:ea typeface="Montserrat"/>
                          <a:cs typeface="Montserrat"/>
                          <a:sym typeface="Montserrat"/>
                        </a:rPr>
                        <a:t>PRESENTATION</a:t>
                      </a:r>
                      <a:endParaRPr sz="1100" b="1">
                        <a:solidFill>
                          <a:srgbClr val="000431"/>
                        </a:solidFill>
                        <a:latin typeface="Montserrat"/>
                        <a:ea typeface="Montserrat"/>
                        <a:cs typeface="Montserrat"/>
                        <a:sym typeface="Montserrat"/>
                      </a:endParaRPr>
                    </a:p>
                  </a:txBody>
                  <a:tcPr marL="91425" marR="91425" marT="91425" marB="91425" anchor="b">
                    <a:lnL w="9525" cap="flat" cmpd="sng">
                      <a:solidFill>
                        <a:srgbClr val="000431">
                          <a:alpha val="0"/>
                        </a:srgbClr>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Real-time, dynamic visualizations</a:t>
                      </a:r>
                      <a:endParaRPr sz="1000">
                        <a:solidFill>
                          <a:srgbClr val="00043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Static or interactive </a:t>
                      </a:r>
                      <a:endParaRPr sz="1000">
                        <a:solidFill>
                          <a:srgbClr val="202020"/>
                        </a:solidFill>
                        <a:latin typeface="Montserrat"/>
                        <a:ea typeface="Montserrat"/>
                        <a:cs typeface="Montserrat"/>
                        <a:sym typeface="Montserrat"/>
                      </a:endParaRPr>
                    </a:p>
                    <a:p>
                      <a:pPr marL="0" lvl="0" indent="0" algn="ctr" rtl="0">
                        <a:spcBef>
                          <a:spcPts val="0"/>
                        </a:spcBef>
                        <a:spcAft>
                          <a:spcPts val="0"/>
                        </a:spcAft>
                        <a:buNone/>
                      </a:pPr>
                      <a:r>
                        <a:rPr lang="en" sz="1000">
                          <a:solidFill>
                            <a:srgbClr val="202020"/>
                          </a:solidFill>
                          <a:latin typeface="Montserrat"/>
                          <a:ea typeface="Montserrat"/>
                          <a:cs typeface="Montserrat"/>
                          <a:sym typeface="Montserrat"/>
                        </a:rPr>
                        <a:t>document</a:t>
                      </a:r>
                      <a:endParaRPr sz="1000">
                        <a:solidFill>
                          <a:srgbClr val="00043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alpha val="0"/>
                        </a:srgbClr>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extLst>
                  <a:ext uri="{0D108BD9-81ED-4DB2-BD59-A6C34878D82A}">
                    <a16:rowId xmlns:a16="http://schemas.microsoft.com/office/drawing/2014/main" val="10002"/>
                  </a:ext>
                </a:extLst>
              </a:tr>
              <a:tr h="501325">
                <a:tc>
                  <a:txBody>
                    <a:bodyPr/>
                    <a:lstStyle/>
                    <a:p>
                      <a:pPr marL="0" lvl="0" indent="0" algn="l" rtl="0">
                        <a:spcBef>
                          <a:spcPts val="0"/>
                        </a:spcBef>
                        <a:spcAft>
                          <a:spcPts val="0"/>
                        </a:spcAft>
                        <a:buNone/>
                      </a:pPr>
                      <a:r>
                        <a:rPr lang="en" sz="1100" b="1">
                          <a:solidFill>
                            <a:srgbClr val="000431"/>
                          </a:solidFill>
                          <a:latin typeface="Montserrat"/>
                          <a:ea typeface="Montserrat"/>
                          <a:cs typeface="Montserrat"/>
                          <a:sym typeface="Montserrat"/>
                        </a:rPr>
                        <a:t>PURPOSE</a:t>
                      </a:r>
                      <a:endParaRPr sz="1100" b="1">
                        <a:solidFill>
                          <a:srgbClr val="000431"/>
                        </a:solidFill>
                        <a:latin typeface="Montserrat"/>
                        <a:ea typeface="Montserrat"/>
                        <a:cs typeface="Montserrat"/>
                        <a:sym typeface="Montserrat"/>
                      </a:endParaRPr>
                    </a:p>
                  </a:txBody>
                  <a:tcPr marL="91425" marR="91425" marT="91425" marB="91425" anchor="b">
                    <a:lnL w="9525" cap="flat" cmpd="sng">
                      <a:solidFill>
                        <a:srgbClr val="000431">
                          <a:alpha val="0"/>
                        </a:srgbClr>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Quick decision-making and monitoring</a:t>
                      </a:r>
                      <a:endParaRPr sz="1000">
                        <a:solidFill>
                          <a:srgbClr val="00043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Measuring strategic alignment and effectiveness</a:t>
                      </a:r>
                      <a:endParaRPr sz="1000">
                        <a:solidFill>
                          <a:srgbClr val="000431"/>
                        </a:solidFill>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alpha val="0"/>
                        </a:srgbClr>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extLst>
                  <a:ext uri="{0D108BD9-81ED-4DB2-BD59-A6C34878D82A}">
                    <a16:rowId xmlns:a16="http://schemas.microsoft.com/office/drawing/2014/main" val="10003"/>
                  </a:ext>
                </a:extLst>
              </a:tr>
              <a:tr h="501325">
                <a:tc>
                  <a:txBody>
                    <a:bodyPr/>
                    <a:lstStyle/>
                    <a:p>
                      <a:pPr marL="0" lvl="0" indent="0" algn="l" rtl="0">
                        <a:spcBef>
                          <a:spcPts val="0"/>
                        </a:spcBef>
                        <a:spcAft>
                          <a:spcPts val="0"/>
                        </a:spcAft>
                        <a:buNone/>
                      </a:pPr>
                      <a:r>
                        <a:rPr lang="en" sz="1100" b="1">
                          <a:solidFill>
                            <a:schemeClr val="dk1"/>
                          </a:solidFill>
                          <a:latin typeface="Montserrat"/>
                          <a:ea typeface="Montserrat"/>
                          <a:cs typeface="Montserrat"/>
                          <a:sym typeface="Montserrat"/>
                        </a:rPr>
                        <a:t>METRICS</a:t>
                      </a:r>
                      <a:endParaRPr sz="1100" b="1">
                        <a:solidFill>
                          <a:schemeClr val="dk1"/>
                        </a:solidFill>
                        <a:latin typeface="Montserrat"/>
                        <a:ea typeface="Montserrat"/>
                        <a:cs typeface="Montserrat"/>
                        <a:sym typeface="Montserrat"/>
                      </a:endParaRPr>
                    </a:p>
                  </a:txBody>
                  <a:tcPr marL="91425" marR="91425" marT="91425" marB="91425" anchor="b">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Specific to current </a:t>
                      </a:r>
                      <a:endParaRPr sz="1000">
                        <a:solidFill>
                          <a:srgbClr val="202020"/>
                        </a:solidFill>
                        <a:latin typeface="Montserrat"/>
                        <a:ea typeface="Montserrat"/>
                        <a:cs typeface="Montserrat"/>
                        <a:sym typeface="Montserrat"/>
                      </a:endParaRPr>
                    </a:p>
                    <a:p>
                      <a:pPr marL="0" lvl="0" indent="0" algn="ctr" rtl="0">
                        <a:spcBef>
                          <a:spcPts val="0"/>
                        </a:spcBef>
                        <a:spcAft>
                          <a:spcPts val="0"/>
                        </a:spcAft>
                        <a:buNone/>
                      </a:pPr>
                      <a:r>
                        <a:rPr lang="en" sz="1000">
                          <a:solidFill>
                            <a:srgbClr val="202020"/>
                          </a:solidFill>
                          <a:latin typeface="Montserrat"/>
                          <a:ea typeface="Montserrat"/>
                          <a:cs typeface="Montserrat"/>
                          <a:sym typeface="Montserrat"/>
                        </a:rPr>
                        <a:t>operations</a:t>
                      </a:r>
                      <a:endParaRPr sz="1000" b="1">
                        <a:latin typeface="Montserrat"/>
                        <a:ea typeface="Montserrat"/>
                        <a:cs typeface="Montserrat"/>
                        <a:sym typeface="Montserrat"/>
                      </a:endParaRPr>
                    </a:p>
                  </a:txBody>
                  <a:tcPr marL="91425" marR="91425" marT="91425" marB="91425" anchor="b">
                    <a:lnL w="9525" cap="flat" cmpd="sng">
                      <a:solidFill>
                        <a:schemeClr val="dk1"/>
                      </a:solidFill>
                      <a:prstDash val="solid"/>
                      <a:round/>
                      <a:headEnd type="none" w="sm" len="sm"/>
                      <a:tailEnd type="none" w="sm" len="sm"/>
                    </a:lnL>
                    <a:lnR w="9525" cap="flat" cmpd="sng">
                      <a:solidFill>
                        <a:srgbClr val="000431"/>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202020"/>
                          </a:solidFill>
                          <a:latin typeface="Montserrat"/>
                          <a:ea typeface="Montserrat"/>
                          <a:cs typeface="Montserrat"/>
                          <a:sym typeface="Montserrat"/>
                        </a:rPr>
                        <a:t>Aligned with </a:t>
                      </a:r>
                      <a:endParaRPr sz="1000">
                        <a:solidFill>
                          <a:srgbClr val="202020"/>
                        </a:solidFill>
                        <a:latin typeface="Montserrat"/>
                        <a:ea typeface="Montserrat"/>
                        <a:cs typeface="Montserrat"/>
                        <a:sym typeface="Montserrat"/>
                      </a:endParaRPr>
                    </a:p>
                    <a:p>
                      <a:pPr marL="0" lvl="0" indent="0" algn="ctr" rtl="0">
                        <a:spcBef>
                          <a:spcPts val="0"/>
                        </a:spcBef>
                        <a:spcAft>
                          <a:spcPts val="0"/>
                        </a:spcAft>
                        <a:buNone/>
                      </a:pPr>
                      <a:r>
                        <a:rPr lang="en" sz="1000">
                          <a:solidFill>
                            <a:srgbClr val="202020"/>
                          </a:solidFill>
                          <a:latin typeface="Montserrat"/>
                          <a:ea typeface="Montserrat"/>
                          <a:cs typeface="Montserrat"/>
                          <a:sym typeface="Montserrat"/>
                        </a:rPr>
                        <a:t>strategic objectives</a:t>
                      </a:r>
                      <a:endParaRPr sz="1000">
                        <a:latin typeface="Montserrat"/>
                        <a:ea typeface="Montserrat"/>
                        <a:cs typeface="Montserrat"/>
                        <a:sym typeface="Montserrat"/>
                      </a:endParaRPr>
                    </a:p>
                  </a:txBody>
                  <a:tcPr marL="91425" marR="91425" marT="91425" marB="91425" anchor="b">
                    <a:lnL w="9525" cap="flat" cmpd="sng">
                      <a:solidFill>
                        <a:srgbClr val="000431"/>
                      </a:solidFill>
                      <a:prstDash val="solid"/>
                      <a:round/>
                      <a:headEnd type="none" w="sm" len="sm"/>
                      <a:tailEnd type="none" w="sm" len="sm"/>
                    </a:lnL>
                    <a:lnR w="9525" cap="flat" cmpd="sng">
                      <a:solidFill>
                        <a:srgbClr val="000431">
                          <a:alpha val="0"/>
                        </a:srgbClr>
                      </a:solidFill>
                      <a:prstDash val="solid"/>
                      <a:round/>
                      <a:headEnd type="none" w="sm" len="sm"/>
                      <a:tailEnd type="none" w="sm" len="sm"/>
                    </a:lnR>
                    <a:lnT w="9525" cap="flat" cmpd="sng">
                      <a:solidFill>
                        <a:srgbClr val="000431"/>
                      </a:solidFill>
                      <a:prstDash val="solid"/>
                      <a:round/>
                      <a:headEnd type="none" w="sm" len="sm"/>
                      <a:tailEnd type="none" w="sm" len="sm"/>
                    </a:lnT>
                    <a:lnB w="9525" cap="flat" cmpd="sng">
                      <a:solidFill>
                        <a:srgbClr val="00043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77" name="Google Shape;577;p41"/>
          <p:cNvSpPr txBox="1">
            <a:spLocks noGrp="1"/>
          </p:cNvSpPr>
          <p:nvPr>
            <p:ph type="subTitle" idx="1"/>
          </p:nvPr>
        </p:nvSpPr>
        <p:spPr>
          <a:xfrm>
            <a:off x="1170175" y="1043275"/>
            <a:ext cx="742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202020"/>
                </a:solidFill>
                <a:latin typeface="Montserrat"/>
                <a:ea typeface="Montserrat"/>
                <a:cs typeface="Montserrat"/>
                <a:sym typeface="Montserrat"/>
              </a:rPr>
              <a:t>What is the difference between a “dashboard” and a “scorecard”? Why is it important that managers know the difference between the two? What can they learn from each?</a:t>
            </a:r>
            <a:endParaRPr sz="1600" b="1">
              <a:latin typeface="Montserrat"/>
              <a:ea typeface="Montserrat"/>
              <a:cs typeface="Montserrat"/>
              <a:sym typeface="Montserrat"/>
            </a:endParaRPr>
          </a:p>
        </p:txBody>
      </p:sp>
      <p:sp>
        <p:nvSpPr>
          <p:cNvPr id="578" name="Google Shape;578;p41"/>
          <p:cNvSpPr txBox="1">
            <a:spLocks noGrp="1"/>
          </p:cNvSpPr>
          <p:nvPr>
            <p:ph type="title"/>
          </p:nvPr>
        </p:nvSpPr>
        <p:spPr>
          <a:xfrm>
            <a:off x="1087855" y="537250"/>
            <a:ext cx="2795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0">
                <a:latin typeface="Montserrat"/>
                <a:ea typeface="Montserrat"/>
                <a:cs typeface="Montserrat"/>
                <a:sym typeface="Montserrat"/>
              </a:rPr>
              <a:t>QUESTION 1</a:t>
            </a:r>
            <a:endParaRPr sz="2100" b="0">
              <a:latin typeface="Montserrat"/>
              <a:ea typeface="Montserrat"/>
              <a:cs typeface="Montserrat"/>
              <a:sym typeface="Montserrat"/>
            </a:endParaRPr>
          </a:p>
        </p:txBody>
      </p:sp>
      <p:sp>
        <p:nvSpPr>
          <p:cNvPr id="579" name="Google Shape;579;p41"/>
          <p:cNvSpPr txBox="1"/>
          <p:nvPr/>
        </p:nvSpPr>
        <p:spPr>
          <a:xfrm>
            <a:off x="8087100" y="426327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6</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2"/>
          <p:cNvSpPr/>
          <p:nvPr/>
        </p:nvSpPr>
        <p:spPr>
          <a:xfrm flipH="1">
            <a:off x="7053562" y="3164725"/>
            <a:ext cx="1315500" cy="12747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50" b="1" dirty="0">
                <a:latin typeface="Montserrat"/>
                <a:ea typeface="Montserrat"/>
                <a:cs typeface="Montserrat"/>
                <a:sym typeface="Montserrat"/>
              </a:rPr>
              <a:t>Overstock</a:t>
            </a:r>
            <a:endParaRPr sz="1050" b="1" dirty="0">
              <a:latin typeface="Montserrat"/>
              <a:ea typeface="Montserrat"/>
              <a:cs typeface="Montserrat"/>
              <a:sym typeface="Montserrat"/>
            </a:endParaRPr>
          </a:p>
        </p:txBody>
      </p:sp>
      <p:sp>
        <p:nvSpPr>
          <p:cNvPr id="585" name="Google Shape;58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0">
                <a:latin typeface="Montserrat"/>
                <a:ea typeface="Montserrat"/>
                <a:cs typeface="Montserrat"/>
                <a:sym typeface="Montserrat"/>
              </a:rPr>
              <a:t>QUESTION 2</a:t>
            </a:r>
            <a:endParaRPr sz="2200" b="0">
              <a:latin typeface="Montserrat"/>
              <a:ea typeface="Montserrat"/>
              <a:cs typeface="Montserrat"/>
              <a:sym typeface="Montserrat"/>
            </a:endParaRPr>
          </a:p>
        </p:txBody>
      </p:sp>
      <p:sp>
        <p:nvSpPr>
          <p:cNvPr id="586" name="Google Shape;586;p42"/>
          <p:cNvSpPr/>
          <p:nvPr/>
        </p:nvSpPr>
        <p:spPr>
          <a:xfrm flipH="1">
            <a:off x="3110385" y="3164724"/>
            <a:ext cx="1315500" cy="1274700"/>
          </a:xfrm>
          <a:prstGeom prst="donut">
            <a:avLst>
              <a:gd name="adj" fmla="val 12802"/>
            </a:avLst>
          </a:prstGeom>
          <a:gradFill>
            <a:gsLst>
              <a:gs pos="0">
                <a:schemeClr val="dk2"/>
              </a:gs>
              <a:gs pos="15000">
                <a:schemeClr val="lt2"/>
              </a:gs>
              <a:gs pos="34000">
                <a:schemeClr val="accent1"/>
              </a:gs>
              <a:gs pos="56000">
                <a:schemeClr val="accent2"/>
              </a:gs>
              <a:gs pos="76000">
                <a:schemeClr val="accent3"/>
              </a:gs>
              <a:gs pos="100000">
                <a:srgbClr val="FFFFFF">
                  <a:alpha val="16078"/>
                </a:srgbClr>
              </a:gs>
            </a:gsLst>
            <a:lin ang="0"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latin typeface="Montserrat"/>
                <a:ea typeface="Montserrat"/>
                <a:cs typeface="Montserrat"/>
                <a:sym typeface="Montserrat"/>
              </a:rPr>
              <a:t>Elkay Manufacturing </a:t>
            </a:r>
            <a:endParaRPr sz="1100" b="1">
              <a:latin typeface="Montserrat"/>
              <a:ea typeface="Montserrat"/>
              <a:cs typeface="Montserrat"/>
              <a:sym typeface="Montserrat"/>
            </a:endParaRPr>
          </a:p>
        </p:txBody>
      </p:sp>
      <p:sp>
        <p:nvSpPr>
          <p:cNvPr id="587" name="Google Shape;587;p42"/>
          <p:cNvSpPr/>
          <p:nvPr/>
        </p:nvSpPr>
        <p:spPr>
          <a:xfrm flipH="1">
            <a:off x="5023687" y="1890025"/>
            <a:ext cx="1315500" cy="12747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latin typeface="Montserrat"/>
                <a:ea typeface="Montserrat"/>
                <a:cs typeface="Montserrat"/>
                <a:sym typeface="Montserrat"/>
              </a:rPr>
              <a:t>Johnson &amp; Johnson</a:t>
            </a:r>
            <a:endParaRPr sz="1100" b="1">
              <a:latin typeface="Montserrat"/>
              <a:ea typeface="Montserrat"/>
              <a:cs typeface="Montserrat"/>
              <a:sym typeface="Montserrat"/>
            </a:endParaRPr>
          </a:p>
        </p:txBody>
      </p:sp>
      <p:sp>
        <p:nvSpPr>
          <p:cNvPr id="588" name="Google Shape;588;p42"/>
          <p:cNvSpPr txBox="1"/>
          <p:nvPr/>
        </p:nvSpPr>
        <p:spPr>
          <a:xfrm>
            <a:off x="1130875" y="1012675"/>
            <a:ext cx="700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In what ways have the companies mentioned in the case benefited from their adoption of “fact-based” decision making? Provide several examples from the case to illustrate your answer.</a:t>
            </a:r>
            <a:endParaRPr>
              <a:solidFill>
                <a:schemeClr val="dk1"/>
              </a:solidFill>
              <a:latin typeface="Montserrat"/>
              <a:ea typeface="Montserrat"/>
              <a:cs typeface="Montserrat"/>
              <a:sym typeface="Montserrat"/>
            </a:endParaRPr>
          </a:p>
        </p:txBody>
      </p:sp>
      <p:sp>
        <p:nvSpPr>
          <p:cNvPr id="589" name="Google Shape;589;p42"/>
          <p:cNvSpPr/>
          <p:nvPr/>
        </p:nvSpPr>
        <p:spPr>
          <a:xfrm flipH="1">
            <a:off x="976213" y="1890024"/>
            <a:ext cx="1315500" cy="12747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Montserrat"/>
                <a:ea typeface="Montserrat"/>
                <a:cs typeface="Montserrat"/>
                <a:sym typeface="Montserrat"/>
              </a:rPr>
              <a:t>Valero </a:t>
            </a:r>
            <a:endParaRPr sz="1100" b="1">
              <a:latin typeface="Montserrat"/>
              <a:ea typeface="Montserrat"/>
              <a:cs typeface="Montserrat"/>
              <a:sym typeface="Montserrat"/>
            </a:endParaRPr>
          </a:p>
          <a:p>
            <a:pPr marL="0" lvl="0" indent="0" algn="ctr" rtl="0">
              <a:spcBef>
                <a:spcPts val="0"/>
              </a:spcBef>
              <a:spcAft>
                <a:spcPts val="0"/>
              </a:spcAft>
              <a:buNone/>
            </a:pPr>
            <a:r>
              <a:rPr lang="en" sz="1100" b="1">
                <a:latin typeface="Montserrat"/>
                <a:ea typeface="Montserrat"/>
                <a:cs typeface="Montserrat"/>
                <a:sym typeface="Montserrat"/>
              </a:rPr>
              <a:t>Energy</a:t>
            </a:r>
            <a:endParaRPr sz="1100" b="1">
              <a:latin typeface="Montserrat"/>
              <a:ea typeface="Montserrat"/>
              <a:cs typeface="Montserrat"/>
              <a:sym typeface="Montserrat"/>
            </a:endParaRPr>
          </a:p>
        </p:txBody>
      </p:sp>
      <p:sp>
        <p:nvSpPr>
          <p:cNvPr id="590" name="Google Shape;590;p42"/>
          <p:cNvSpPr txBox="1"/>
          <p:nvPr/>
        </p:nvSpPr>
        <p:spPr>
          <a:xfrm>
            <a:off x="493963" y="3305600"/>
            <a:ext cx="2280000" cy="354000"/>
          </a:xfrm>
          <a:prstGeom prst="rect">
            <a:avLst/>
          </a:prstGeom>
          <a:noFill/>
          <a:ln>
            <a:noFill/>
          </a:ln>
        </p:spPr>
        <p:txBody>
          <a:bodyPr spcFirstLastPara="1" wrap="square" lIns="91425" tIns="91425" rIns="91425" bIns="91425" anchor="t" anchorCtr="0">
            <a:spAutoFit/>
          </a:bodyPr>
          <a:lstStyle/>
          <a:p>
            <a:pPr marL="0" lvl="0" indent="457200" algn="just" rtl="0">
              <a:lnSpc>
                <a:spcPct val="115000"/>
              </a:lnSpc>
              <a:spcBef>
                <a:spcPts val="0"/>
              </a:spcBef>
              <a:spcAft>
                <a:spcPts val="0"/>
              </a:spcAft>
              <a:buNone/>
            </a:pPr>
            <a:r>
              <a:rPr lang="en" sz="1100">
                <a:latin typeface="Montserrat"/>
                <a:ea typeface="Montserrat"/>
                <a:cs typeface="Montserrat"/>
                <a:sym typeface="Montserrat"/>
              </a:rPr>
              <a:t>Real-time Monitoring</a:t>
            </a:r>
            <a:r>
              <a:rPr lang="en" sz="1100" i="1"/>
              <a:t> </a:t>
            </a:r>
            <a:endParaRPr sz="1100" i="1"/>
          </a:p>
        </p:txBody>
      </p:sp>
      <p:sp>
        <p:nvSpPr>
          <p:cNvPr id="591" name="Google Shape;591;p42"/>
          <p:cNvSpPr txBox="1"/>
          <p:nvPr/>
        </p:nvSpPr>
        <p:spPr>
          <a:xfrm>
            <a:off x="610938" y="3632725"/>
            <a:ext cx="2841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latin typeface="Montserrat"/>
                <a:ea typeface="Montserrat"/>
                <a:cs typeface="Montserrat"/>
                <a:sym typeface="Montserrat"/>
              </a:rPr>
              <a:t>Energy Consumption Reduction</a:t>
            </a:r>
            <a:endParaRPr sz="1100">
              <a:latin typeface="Montserrat"/>
              <a:ea typeface="Montserrat"/>
              <a:cs typeface="Montserrat"/>
              <a:sym typeface="Montserrat"/>
            </a:endParaRPr>
          </a:p>
        </p:txBody>
      </p:sp>
      <p:sp>
        <p:nvSpPr>
          <p:cNvPr id="592" name="Google Shape;592;p42"/>
          <p:cNvSpPr txBox="1"/>
          <p:nvPr/>
        </p:nvSpPr>
        <p:spPr>
          <a:xfrm>
            <a:off x="2555163" y="2621950"/>
            <a:ext cx="3000000" cy="354000"/>
          </a:xfrm>
          <a:prstGeom prst="rect">
            <a:avLst/>
          </a:prstGeom>
          <a:noFill/>
          <a:ln>
            <a:noFill/>
          </a:ln>
        </p:spPr>
        <p:txBody>
          <a:bodyPr spcFirstLastPara="1" wrap="square" lIns="91425" tIns="91425" rIns="91425" bIns="91425" anchor="t" anchorCtr="0">
            <a:spAutoFit/>
          </a:bodyPr>
          <a:lstStyle/>
          <a:p>
            <a:pPr marL="0" lvl="0" indent="457200" algn="just" rtl="0">
              <a:lnSpc>
                <a:spcPct val="115000"/>
              </a:lnSpc>
              <a:spcBef>
                <a:spcPts val="0"/>
              </a:spcBef>
              <a:spcAft>
                <a:spcPts val="0"/>
              </a:spcAft>
              <a:buNone/>
            </a:pPr>
            <a:r>
              <a:rPr lang="en" sz="1100">
                <a:latin typeface="Montserrat"/>
                <a:ea typeface="Montserrat"/>
                <a:cs typeface="Montserrat"/>
                <a:sym typeface="Montserrat"/>
              </a:rPr>
              <a:t>Budgeting Efficiency</a:t>
            </a:r>
            <a:endParaRPr>
              <a:latin typeface="Montserrat"/>
              <a:ea typeface="Montserrat"/>
              <a:cs typeface="Montserrat"/>
              <a:sym typeface="Montserrat"/>
            </a:endParaRPr>
          </a:p>
        </p:txBody>
      </p:sp>
      <p:sp>
        <p:nvSpPr>
          <p:cNvPr id="593" name="Google Shape;593;p42"/>
          <p:cNvSpPr txBox="1"/>
          <p:nvPr/>
        </p:nvSpPr>
        <p:spPr>
          <a:xfrm>
            <a:off x="2555163" y="2267950"/>
            <a:ext cx="3000000" cy="354000"/>
          </a:xfrm>
          <a:prstGeom prst="rect">
            <a:avLst/>
          </a:prstGeom>
          <a:noFill/>
          <a:ln>
            <a:noFill/>
          </a:ln>
        </p:spPr>
        <p:txBody>
          <a:bodyPr spcFirstLastPara="1" wrap="square" lIns="91425" tIns="91425" rIns="91425" bIns="91425" anchor="t" anchorCtr="0">
            <a:spAutoFit/>
          </a:bodyPr>
          <a:lstStyle/>
          <a:p>
            <a:pPr marL="0" lvl="0" indent="457200" algn="just" rtl="0">
              <a:lnSpc>
                <a:spcPct val="115000"/>
              </a:lnSpc>
              <a:spcBef>
                <a:spcPts val="0"/>
              </a:spcBef>
              <a:spcAft>
                <a:spcPts val="0"/>
              </a:spcAft>
              <a:buNone/>
            </a:pPr>
            <a:r>
              <a:rPr lang="en" sz="1100">
                <a:latin typeface="Montserrat"/>
                <a:ea typeface="Montserrat"/>
                <a:cs typeface="Montserrat"/>
                <a:sym typeface="Montserrat"/>
              </a:rPr>
              <a:t>Profit Improvements</a:t>
            </a:r>
            <a:endParaRPr>
              <a:latin typeface="Montserrat"/>
              <a:ea typeface="Montserrat"/>
              <a:cs typeface="Montserrat"/>
              <a:sym typeface="Montserrat"/>
            </a:endParaRPr>
          </a:p>
        </p:txBody>
      </p:sp>
      <p:sp>
        <p:nvSpPr>
          <p:cNvPr id="594" name="Google Shape;594;p42"/>
          <p:cNvSpPr txBox="1"/>
          <p:nvPr/>
        </p:nvSpPr>
        <p:spPr>
          <a:xfrm>
            <a:off x="4762313" y="3270063"/>
            <a:ext cx="20718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latin typeface="Montserrat"/>
                <a:ea typeface="Montserrat"/>
                <a:cs typeface="Montserrat"/>
                <a:sym typeface="Montserrat"/>
              </a:rPr>
              <a:t>Decentralized Dashboards</a:t>
            </a:r>
            <a:endParaRPr sz="1100">
              <a:latin typeface="Montserrat"/>
              <a:ea typeface="Montserrat"/>
              <a:cs typeface="Montserrat"/>
              <a:sym typeface="Montserrat"/>
            </a:endParaRPr>
          </a:p>
        </p:txBody>
      </p:sp>
      <p:sp>
        <p:nvSpPr>
          <p:cNvPr id="595" name="Google Shape;595;p42"/>
          <p:cNvSpPr txBox="1"/>
          <p:nvPr/>
        </p:nvSpPr>
        <p:spPr>
          <a:xfrm>
            <a:off x="5023688" y="3625075"/>
            <a:ext cx="23145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100">
                <a:latin typeface="Montserrat"/>
                <a:ea typeface="Montserrat"/>
                <a:cs typeface="Montserrat"/>
                <a:sym typeface="Montserrat"/>
              </a:rPr>
              <a:t>Cultural Integration</a:t>
            </a:r>
            <a:endParaRPr>
              <a:latin typeface="Montserrat"/>
              <a:ea typeface="Montserrat"/>
              <a:cs typeface="Montserrat"/>
              <a:sym typeface="Montserrat"/>
            </a:endParaRPr>
          </a:p>
        </p:txBody>
      </p:sp>
      <p:sp>
        <p:nvSpPr>
          <p:cNvPr id="596" name="Google Shape;596;p42"/>
          <p:cNvSpPr/>
          <p:nvPr/>
        </p:nvSpPr>
        <p:spPr>
          <a:xfrm rot="-2489268">
            <a:off x="7985937" y="4308129"/>
            <a:ext cx="685626" cy="42420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7" name="Google Shape;597;p42"/>
          <p:cNvSpPr txBox="1"/>
          <p:nvPr/>
        </p:nvSpPr>
        <p:spPr>
          <a:xfrm>
            <a:off x="6965975" y="226795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latin typeface="Montserrat"/>
                <a:ea typeface="Montserrat"/>
                <a:cs typeface="Montserrat"/>
                <a:sym typeface="Montserrat"/>
              </a:rPr>
              <a:t>Real time analysis</a:t>
            </a:r>
            <a:endParaRPr sz="1100">
              <a:latin typeface="Montserrat"/>
              <a:ea typeface="Montserrat"/>
              <a:cs typeface="Montserrat"/>
              <a:sym typeface="Montserrat"/>
            </a:endParaRPr>
          </a:p>
        </p:txBody>
      </p:sp>
      <p:sp>
        <p:nvSpPr>
          <p:cNvPr id="598" name="Google Shape;598;p42"/>
          <p:cNvSpPr txBox="1"/>
          <p:nvPr/>
        </p:nvSpPr>
        <p:spPr>
          <a:xfrm>
            <a:off x="6828750" y="2621938"/>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latin typeface="Montserrat"/>
                <a:ea typeface="Montserrat"/>
                <a:cs typeface="Montserrat"/>
                <a:sym typeface="Montserrat"/>
              </a:rPr>
              <a:t>Web-based performance</a:t>
            </a:r>
            <a:endParaRPr sz="1100">
              <a:latin typeface="Montserrat"/>
              <a:ea typeface="Montserrat"/>
              <a:cs typeface="Montserrat"/>
              <a:sym typeface="Montserrat"/>
            </a:endParaRPr>
          </a:p>
        </p:txBody>
      </p:sp>
      <p:sp>
        <p:nvSpPr>
          <p:cNvPr id="599" name="Google Shape;599;p42"/>
          <p:cNvSpPr txBox="1"/>
          <p:nvPr/>
        </p:nvSpPr>
        <p:spPr>
          <a:xfrm>
            <a:off x="8424000" y="455217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7</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3"/>
          <p:cNvSpPr txBox="1">
            <a:spLocks noGrp="1"/>
          </p:cNvSpPr>
          <p:nvPr>
            <p:ph type="title"/>
          </p:nvPr>
        </p:nvSpPr>
        <p:spPr>
          <a:xfrm>
            <a:off x="0" y="92175"/>
            <a:ext cx="2493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0">
                <a:latin typeface="Montserrat"/>
                <a:ea typeface="Montserrat"/>
                <a:cs typeface="Montserrat"/>
                <a:sym typeface="Montserrat"/>
              </a:rPr>
              <a:t>QUESTION 3</a:t>
            </a:r>
            <a:endParaRPr sz="2200" b="0">
              <a:latin typeface="Montserrat"/>
              <a:ea typeface="Montserrat"/>
              <a:cs typeface="Montserrat"/>
              <a:sym typeface="Montserrat"/>
            </a:endParaRPr>
          </a:p>
        </p:txBody>
      </p:sp>
      <p:sp>
        <p:nvSpPr>
          <p:cNvPr id="605" name="Google Shape;605;p43"/>
          <p:cNvSpPr txBox="1">
            <a:spLocks noGrp="1"/>
          </p:cNvSpPr>
          <p:nvPr>
            <p:ph type="title" idx="4294967295"/>
          </p:nvPr>
        </p:nvSpPr>
        <p:spPr>
          <a:xfrm>
            <a:off x="1297302" y="1511706"/>
            <a:ext cx="2305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Montserrat"/>
                <a:ea typeface="Montserrat"/>
                <a:cs typeface="Montserrat"/>
                <a:sym typeface="Montserrat"/>
              </a:rPr>
              <a:t>Technology </a:t>
            </a:r>
            <a:endParaRPr sz="1500">
              <a:latin typeface="Montserrat"/>
              <a:ea typeface="Montserrat"/>
              <a:cs typeface="Montserrat"/>
              <a:sym typeface="Montserrat"/>
            </a:endParaRPr>
          </a:p>
        </p:txBody>
      </p:sp>
      <p:sp>
        <p:nvSpPr>
          <p:cNvPr id="606" name="Google Shape;606;p43"/>
          <p:cNvSpPr txBox="1">
            <a:spLocks noGrp="1"/>
          </p:cNvSpPr>
          <p:nvPr>
            <p:ph type="subTitle" idx="4294967295"/>
          </p:nvPr>
        </p:nvSpPr>
        <p:spPr>
          <a:xfrm>
            <a:off x="794800" y="1841575"/>
            <a:ext cx="23055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latin typeface="Montserrat"/>
                <a:ea typeface="Montserrat"/>
                <a:cs typeface="Montserrat"/>
                <a:sym typeface="Montserrat"/>
              </a:rPr>
              <a:t>Data Infrastructure &amp; </a:t>
            </a:r>
            <a:endParaRPr sz="1000">
              <a:latin typeface="Montserrat"/>
              <a:ea typeface="Montserrat"/>
              <a:cs typeface="Montserrat"/>
              <a:sym typeface="Montserrat"/>
            </a:endParaRPr>
          </a:p>
          <a:p>
            <a:pPr marL="0" lvl="0" indent="0" algn="ctr" rtl="0">
              <a:lnSpc>
                <a:spcPct val="100000"/>
              </a:lnSpc>
              <a:spcBef>
                <a:spcPts val="0"/>
              </a:spcBef>
              <a:spcAft>
                <a:spcPts val="0"/>
              </a:spcAft>
              <a:buNone/>
            </a:pPr>
            <a:r>
              <a:rPr lang="en" sz="1000">
                <a:latin typeface="Montserrat"/>
                <a:ea typeface="Montserrat"/>
                <a:cs typeface="Montserrat"/>
                <a:sym typeface="Montserrat"/>
              </a:rPr>
              <a:t>Business Intelligence </a:t>
            </a:r>
            <a:endParaRPr sz="1000">
              <a:latin typeface="Montserrat"/>
              <a:ea typeface="Montserrat"/>
              <a:cs typeface="Montserrat"/>
              <a:sym typeface="Montserrat"/>
            </a:endParaRPr>
          </a:p>
        </p:txBody>
      </p:sp>
      <p:sp>
        <p:nvSpPr>
          <p:cNvPr id="607" name="Google Shape;607;p43"/>
          <p:cNvSpPr txBox="1">
            <a:spLocks noGrp="1"/>
          </p:cNvSpPr>
          <p:nvPr>
            <p:ph type="subTitle" idx="4294967295"/>
          </p:nvPr>
        </p:nvSpPr>
        <p:spPr>
          <a:xfrm>
            <a:off x="3905513" y="3906875"/>
            <a:ext cx="1206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Quality</a:t>
            </a:r>
            <a:endParaRPr b="1">
              <a:latin typeface="Montserrat"/>
              <a:ea typeface="Montserrat"/>
              <a:cs typeface="Montserrat"/>
              <a:sym typeface="Montserrat"/>
            </a:endParaRPr>
          </a:p>
        </p:txBody>
      </p:sp>
      <p:sp>
        <p:nvSpPr>
          <p:cNvPr id="608" name="Google Shape;608;p43"/>
          <p:cNvSpPr txBox="1">
            <a:spLocks noGrp="1"/>
          </p:cNvSpPr>
          <p:nvPr>
            <p:ph type="title" idx="4294967295"/>
          </p:nvPr>
        </p:nvSpPr>
        <p:spPr>
          <a:xfrm>
            <a:off x="3584375" y="2039400"/>
            <a:ext cx="184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Montserrat"/>
                <a:ea typeface="Montserrat"/>
                <a:cs typeface="Montserrat"/>
                <a:sym typeface="Montserrat"/>
              </a:rPr>
              <a:t>Information</a:t>
            </a:r>
            <a:endParaRPr sz="1500">
              <a:latin typeface="Montserrat"/>
              <a:ea typeface="Montserrat"/>
              <a:cs typeface="Montserrat"/>
              <a:sym typeface="Montserrat"/>
            </a:endParaRPr>
          </a:p>
        </p:txBody>
      </p:sp>
      <p:sp>
        <p:nvSpPr>
          <p:cNvPr id="609" name="Google Shape;609;p43"/>
          <p:cNvSpPr txBox="1">
            <a:spLocks noGrp="1"/>
          </p:cNvSpPr>
          <p:nvPr>
            <p:ph type="title" idx="4294967295"/>
          </p:nvPr>
        </p:nvSpPr>
        <p:spPr>
          <a:xfrm>
            <a:off x="793202" y="3863977"/>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Montserrat"/>
                <a:ea typeface="Montserrat"/>
                <a:cs typeface="Montserrat"/>
                <a:sym typeface="Montserrat"/>
              </a:rPr>
              <a:t>Culture </a:t>
            </a:r>
            <a:endParaRPr sz="1500">
              <a:latin typeface="Montserrat"/>
              <a:ea typeface="Montserrat"/>
              <a:cs typeface="Montserrat"/>
              <a:sym typeface="Montserrat"/>
            </a:endParaRPr>
          </a:p>
        </p:txBody>
      </p:sp>
      <p:sp>
        <p:nvSpPr>
          <p:cNvPr id="610" name="Google Shape;610;p43"/>
          <p:cNvSpPr txBox="1">
            <a:spLocks noGrp="1"/>
          </p:cNvSpPr>
          <p:nvPr>
            <p:ph type="title" idx="4294967295"/>
          </p:nvPr>
        </p:nvSpPr>
        <p:spPr>
          <a:xfrm>
            <a:off x="5917048" y="1453756"/>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Montserrat"/>
                <a:ea typeface="Montserrat"/>
                <a:cs typeface="Montserrat"/>
                <a:sym typeface="Montserrat"/>
              </a:rPr>
              <a:t>People</a:t>
            </a:r>
            <a:endParaRPr sz="1500">
              <a:latin typeface="Montserrat"/>
              <a:ea typeface="Montserrat"/>
              <a:cs typeface="Montserrat"/>
              <a:sym typeface="Montserrat"/>
            </a:endParaRPr>
          </a:p>
        </p:txBody>
      </p:sp>
      <p:sp>
        <p:nvSpPr>
          <p:cNvPr id="611" name="Google Shape;611;p43"/>
          <p:cNvSpPr txBox="1">
            <a:spLocks noGrp="1"/>
          </p:cNvSpPr>
          <p:nvPr>
            <p:ph type="subTitle" idx="4294967295"/>
          </p:nvPr>
        </p:nvSpPr>
        <p:spPr>
          <a:xfrm>
            <a:off x="5917050" y="1805275"/>
            <a:ext cx="2305500" cy="609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000000"/>
                </a:solidFill>
                <a:latin typeface="Montserrat"/>
                <a:ea typeface="Montserrat"/>
                <a:cs typeface="Montserrat"/>
                <a:sym typeface="Montserrat"/>
              </a:rPr>
              <a:t> Data Literacy &amp;</a:t>
            </a:r>
            <a:endParaRPr sz="1000">
              <a:solidFill>
                <a:srgbClr val="000000"/>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rgbClr val="000000"/>
                </a:solidFill>
                <a:latin typeface="Montserrat"/>
                <a:ea typeface="Montserrat"/>
                <a:cs typeface="Montserrat"/>
                <a:sym typeface="Montserrat"/>
              </a:rPr>
              <a:t>Analytical Skills</a:t>
            </a:r>
            <a:endParaRPr sz="1000">
              <a:solidFill>
                <a:srgbClr val="000000"/>
              </a:solidFill>
              <a:latin typeface="Montserrat"/>
              <a:ea typeface="Montserrat"/>
              <a:cs typeface="Montserrat"/>
              <a:sym typeface="Montserrat"/>
            </a:endParaRPr>
          </a:p>
        </p:txBody>
      </p:sp>
      <p:sp>
        <p:nvSpPr>
          <p:cNvPr id="612" name="Google Shape;612;p43"/>
          <p:cNvSpPr txBox="1">
            <a:spLocks noGrp="1"/>
          </p:cNvSpPr>
          <p:nvPr>
            <p:ph type="title" idx="4294967295"/>
          </p:nvPr>
        </p:nvSpPr>
        <p:spPr>
          <a:xfrm>
            <a:off x="5788800" y="3863975"/>
            <a:ext cx="25620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Montserrat"/>
                <a:ea typeface="Montserrat"/>
                <a:cs typeface="Montserrat"/>
                <a:sym typeface="Montserrat"/>
              </a:rPr>
              <a:t>Strategic Alignment </a:t>
            </a:r>
            <a:endParaRPr sz="1500">
              <a:latin typeface="Montserrat"/>
              <a:ea typeface="Montserrat"/>
              <a:cs typeface="Montserrat"/>
              <a:sym typeface="Montserrat"/>
            </a:endParaRPr>
          </a:p>
        </p:txBody>
      </p:sp>
      <p:sp>
        <p:nvSpPr>
          <p:cNvPr id="613" name="Google Shape;613;p43"/>
          <p:cNvSpPr/>
          <p:nvPr/>
        </p:nvSpPr>
        <p:spPr>
          <a:xfrm flipH="1">
            <a:off x="3991313" y="2670825"/>
            <a:ext cx="1034700" cy="1035000"/>
          </a:xfrm>
          <a:prstGeom prst="donut">
            <a:avLst>
              <a:gd name="adj" fmla="val 12802"/>
            </a:avLst>
          </a:prstGeom>
          <a:gradFill>
            <a:gsLst>
              <a:gs pos="0">
                <a:srgbClr val="9FC5E8"/>
              </a:gs>
              <a:gs pos="15000">
                <a:srgbClr val="BCBEFA"/>
              </a:gs>
              <a:gs pos="34000">
                <a:schemeClr val="accent1"/>
              </a:gs>
              <a:gs pos="54000">
                <a:srgbClr val="AEC2F1"/>
              </a:gs>
              <a:gs pos="56000">
                <a:srgbClr val="BCBEFA"/>
              </a:gs>
              <a:gs pos="76000">
                <a:srgbClr val="FFCCBA"/>
              </a:gs>
              <a:gs pos="100000">
                <a:srgbClr val="FFFFFF">
                  <a:alpha val="16078"/>
                </a:srgbClr>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Lato"/>
              <a:ea typeface="Lato"/>
              <a:cs typeface="Lato"/>
              <a:sym typeface="Lato"/>
            </a:endParaRPr>
          </a:p>
        </p:txBody>
      </p:sp>
      <p:grpSp>
        <p:nvGrpSpPr>
          <p:cNvPr id="614" name="Google Shape;614;p43"/>
          <p:cNvGrpSpPr/>
          <p:nvPr/>
        </p:nvGrpSpPr>
        <p:grpSpPr>
          <a:xfrm>
            <a:off x="4361812" y="3011339"/>
            <a:ext cx="293704" cy="353954"/>
            <a:chOff x="4019984" y="3805393"/>
            <a:chExt cx="293704" cy="353954"/>
          </a:xfrm>
        </p:grpSpPr>
        <p:sp>
          <p:nvSpPr>
            <p:cNvPr id="615" name="Google Shape;615;p43"/>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7" name="Google Shape;617;p43"/>
          <p:cNvCxnSpPr>
            <a:stCxn id="606" idx="2"/>
            <a:endCxn id="613" idx="6"/>
          </p:cNvCxnSpPr>
          <p:nvPr/>
        </p:nvCxnSpPr>
        <p:spPr>
          <a:xfrm rot="-5400000" flipH="1">
            <a:off x="2582500" y="1779325"/>
            <a:ext cx="774000" cy="2043900"/>
          </a:xfrm>
          <a:prstGeom prst="bentConnector2">
            <a:avLst/>
          </a:prstGeom>
          <a:noFill/>
          <a:ln w="19050" cap="flat" cmpd="sng">
            <a:solidFill>
              <a:schemeClr val="dk1"/>
            </a:solidFill>
            <a:prstDash val="solid"/>
            <a:round/>
            <a:headEnd type="none" w="med" len="med"/>
            <a:tailEnd type="none" w="med" len="med"/>
          </a:ln>
        </p:spPr>
      </p:cxnSp>
      <p:cxnSp>
        <p:nvCxnSpPr>
          <p:cNvPr id="618" name="Google Shape;618;p43"/>
          <p:cNvCxnSpPr>
            <a:stCxn id="611" idx="2"/>
            <a:endCxn id="613" idx="2"/>
          </p:cNvCxnSpPr>
          <p:nvPr/>
        </p:nvCxnSpPr>
        <p:spPr>
          <a:xfrm rot="5400000">
            <a:off x="5660850" y="1779325"/>
            <a:ext cx="774000" cy="2043900"/>
          </a:xfrm>
          <a:prstGeom prst="bentConnector2">
            <a:avLst/>
          </a:prstGeom>
          <a:noFill/>
          <a:ln w="19050" cap="flat" cmpd="sng">
            <a:solidFill>
              <a:schemeClr val="dk1"/>
            </a:solidFill>
            <a:prstDash val="solid"/>
            <a:round/>
            <a:headEnd type="none" w="med" len="med"/>
            <a:tailEnd type="none" w="med" len="med"/>
          </a:ln>
        </p:spPr>
      </p:cxnSp>
      <p:cxnSp>
        <p:nvCxnSpPr>
          <p:cNvPr id="619" name="Google Shape;619;p43"/>
          <p:cNvCxnSpPr>
            <a:stCxn id="609" idx="0"/>
            <a:endCxn id="613" idx="6"/>
          </p:cNvCxnSpPr>
          <p:nvPr/>
        </p:nvCxnSpPr>
        <p:spPr>
          <a:xfrm rot="-5400000">
            <a:off x="2630852" y="2503477"/>
            <a:ext cx="675600" cy="2045400"/>
          </a:xfrm>
          <a:prstGeom prst="bentConnector2">
            <a:avLst/>
          </a:prstGeom>
          <a:noFill/>
          <a:ln w="19050" cap="flat" cmpd="sng">
            <a:solidFill>
              <a:schemeClr val="dk1"/>
            </a:solidFill>
            <a:prstDash val="solid"/>
            <a:round/>
            <a:headEnd type="none" w="med" len="med"/>
            <a:tailEnd type="none" w="med" len="med"/>
          </a:ln>
        </p:spPr>
      </p:cxnSp>
      <p:cxnSp>
        <p:nvCxnSpPr>
          <p:cNvPr id="620" name="Google Shape;620;p43"/>
          <p:cNvCxnSpPr>
            <a:stCxn id="612" idx="0"/>
            <a:endCxn id="613" idx="2"/>
          </p:cNvCxnSpPr>
          <p:nvPr/>
        </p:nvCxnSpPr>
        <p:spPr>
          <a:xfrm rot="5400000" flipH="1">
            <a:off x="5710050" y="2504225"/>
            <a:ext cx="675600" cy="2043900"/>
          </a:xfrm>
          <a:prstGeom prst="bentConnector2">
            <a:avLst/>
          </a:prstGeom>
          <a:noFill/>
          <a:ln w="19050" cap="flat" cmpd="sng">
            <a:solidFill>
              <a:schemeClr val="dk1"/>
            </a:solidFill>
            <a:prstDash val="solid"/>
            <a:round/>
            <a:headEnd type="none" w="med" len="med"/>
            <a:tailEnd type="none" w="med" len="med"/>
          </a:ln>
        </p:spPr>
      </p:cxnSp>
      <p:sp>
        <p:nvSpPr>
          <p:cNvPr id="621" name="Google Shape;621;p43"/>
          <p:cNvSpPr txBox="1"/>
          <p:nvPr/>
        </p:nvSpPr>
        <p:spPr>
          <a:xfrm>
            <a:off x="1063900" y="494775"/>
            <a:ext cx="6793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chemeClr val="dk1"/>
                </a:solidFill>
                <a:latin typeface="Montserrat"/>
                <a:ea typeface="Montserrat"/>
                <a:cs typeface="Montserrat"/>
                <a:sym typeface="Montserrat"/>
              </a:rPr>
              <a:t>Information quality is central to the approach toward decision making taken by these organizations. What other elements must be present for this approach to be successful (technology, people, culture, and so forth)?</a:t>
            </a:r>
            <a:endParaRPr sz="1000" b="1">
              <a:solidFill>
                <a:schemeClr val="dk1"/>
              </a:solidFill>
              <a:latin typeface="Montserrat"/>
              <a:ea typeface="Montserrat"/>
              <a:cs typeface="Montserrat"/>
              <a:sym typeface="Montserrat"/>
            </a:endParaRPr>
          </a:p>
          <a:p>
            <a:pPr marL="0" lvl="0" indent="0" algn="ctr" rtl="0">
              <a:lnSpc>
                <a:spcPct val="115000"/>
              </a:lnSpc>
              <a:spcBef>
                <a:spcPts val="1200"/>
              </a:spcBef>
              <a:spcAft>
                <a:spcPts val="0"/>
              </a:spcAft>
              <a:buNone/>
            </a:pPr>
            <a:endParaRPr sz="1300" b="1">
              <a:solidFill>
                <a:schemeClr val="dk1"/>
              </a:solidFill>
              <a:latin typeface="Montserrat"/>
              <a:ea typeface="Montserrat"/>
              <a:cs typeface="Montserrat"/>
              <a:sym typeface="Montserrat"/>
            </a:endParaRPr>
          </a:p>
        </p:txBody>
      </p:sp>
      <p:sp>
        <p:nvSpPr>
          <p:cNvPr id="622" name="Google Shape;622;p43"/>
          <p:cNvSpPr/>
          <p:nvPr/>
        </p:nvSpPr>
        <p:spPr>
          <a:xfrm rot="486104">
            <a:off x="581088" y="4155319"/>
            <a:ext cx="685441" cy="48663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43"/>
          <p:cNvSpPr/>
          <p:nvPr/>
        </p:nvSpPr>
        <p:spPr>
          <a:xfrm>
            <a:off x="-1031775" y="2757325"/>
            <a:ext cx="2043900" cy="18558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txBox="1"/>
          <p:nvPr/>
        </p:nvSpPr>
        <p:spPr>
          <a:xfrm>
            <a:off x="8510300" y="461312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8</a:t>
            </a:r>
            <a:endParaRPr/>
          </a:p>
        </p:txBody>
      </p:sp>
      <p:sp>
        <p:nvSpPr>
          <p:cNvPr id="625" name="Google Shape;625;p43"/>
          <p:cNvSpPr txBox="1">
            <a:spLocks noGrp="1"/>
          </p:cNvSpPr>
          <p:nvPr>
            <p:ph type="subTitle" idx="1"/>
          </p:nvPr>
        </p:nvSpPr>
        <p:spPr>
          <a:xfrm>
            <a:off x="666550" y="4294350"/>
            <a:ext cx="2562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Leadership Commitment &amp; </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Open Communication</a:t>
            </a:r>
            <a:endParaRPr sz="1000">
              <a:latin typeface="Montserrat"/>
              <a:ea typeface="Montserrat"/>
              <a:cs typeface="Montserrat"/>
              <a:sym typeface="Montserrat"/>
            </a:endParaRPr>
          </a:p>
        </p:txBody>
      </p:sp>
      <p:sp>
        <p:nvSpPr>
          <p:cNvPr id="626" name="Google Shape;626;p43"/>
          <p:cNvSpPr txBox="1">
            <a:spLocks noGrp="1"/>
          </p:cNvSpPr>
          <p:nvPr>
            <p:ph type="subTitle" idx="4294967295"/>
          </p:nvPr>
        </p:nvSpPr>
        <p:spPr>
          <a:xfrm>
            <a:off x="5918650" y="4284250"/>
            <a:ext cx="2409000" cy="6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Montserrat"/>
                <a:ea typeface="Montserrat"/>
                <a:cs typeface="Montserrat"/>
                <a:sym typeface="Montserrat"/>
              </a:rPr>
              <a:t>Clear Objectives, Agile </a:t>
            </a:r>
            <a:endParaRPr lang="ru-RU" sz="1000" dirty="0">
              <a:latin typeface="Montserrat"/>
              <a:ea typeface="Montserrat"/>
              <a:cs typeface="Montserrat"/>
              <a:sym typeface="Montserrat"/>
            </a:endParaRPr>
          </a:p>
          <a:p>
            <a:pPr marL="0" lvl="0" indent="0" algn="ctr" rtl="0">
              <a:spcBef>
                <a:spcPts val="0"/>
              </a:spcBef>
              <a:spcAft>
                <a:spcPts val="0"/>
              </a:spcAft>
              <a:buNone/>
            </a:pPr>
            <a:r>
              <a:rPr lang="en" sz="1000" dirty="0">
                <a:latin typeface="Montserrat"/>
                <a:ea typeface="Montserrat"/>
                <a:cs typeface="Montserrat"/>
                <a:sym typeface="Montserrat"/>
              </a:rPr>
              <a:t>Decision-Making</a:t>
            </a:r>
            <a:endParaRPr sz="1000" dirty="0">
              <a:latin typeface="Montserrat"/>
              <a:ea typeface="Montserrat"/>
              <a:cs typeface="Montserrat"/>
              <a:sym typeface="Montserrat"/>
            </a:endParaRPr>
          </a:p>
          <a:p>
            <a:pPr marL="0" lvl="0" indent="0" algn="ctr" rtl="0">
              <a:spcBef>
                <a:spcPts val="0"/>
              </a:spcBef>
              <a:spcAft>
                <a:spcPts val="0"/>
              </a:spcAft>
              <a:buNone/>
            </a:pPr>
            <a:r>
              <a:rPr lang="en" sz="1000" dirty="0">
                <a:latin typeface="Montserrat"/>
                <a:ea typeface="Montserrat"/>
                <a:cs typeface="Montserrat"/>
                <a:sym typeface="Montserrat"/>
              </a:rPr>
              <a:t>Processes &amp; Regular Reviews</a:t>
            </a:r>
            <a:endParaRPr sz="1000" dirty="0">
              <a:latin typeface="Montserrat"/>
              <a:ea typeface="Montserrat"/>
              <a:cs typeface="Montserrat"/>
              <a:sym typeface="Montserrat"/>
            </a:endParaRPr>
          </a:p>
        </p:txBody>
      </p:sp>
      <p:sp>
        <p:nvSpPr>
          <p:cNvPr id="627" name="Google Shape;627;p43"/>
          <p:cNvSpPr/>
          <p:nvPr/>
        </p:nvSpPr>
        <p:spPr>
          <a:xfrm>
            <a:off x="589925" y="495475"/>
            <a:ext cx="682200" cy="52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4"/>
          <p:cNvSpPr txBox="1">
            <a:spLocks noGrp="1"/>
          </p:cNvSpPr>
          <p:nvPr>
            <p:ph type="title"/>
          </p:nvPr>
        </p:nvSpPr>
        <p:spPr>
          <a:xfrm>
            <a:off x="3374000" y="480375"/>
            <a:ext cx="2271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Montserrat"/>
                <a:ea typeface="Montserrat"/>
                <a:cs typeface="Montserrat"/>
                <a:sym typeface="Montserrat"/>
              </a:rPr>
              <a:t>CONCLUSION</a:t>
            </a:r>
            <a:endParaRPr sz="2200">
              <a:latin typeface="Montserrat"/>
              <a:ea typeface="Montserrat"/>
              <a:cs typeface="Montserrat"/>
              <a:sym typeface="Montserrat"/>
            </a:endParaRPr>
          </a:p>
        </p:txBody>
      </p:sp>
      <p:sp>
        <p:nvSpPr>
          <p:cNvPr id="633" name="Google Shape;633;p44"/>
          <p:cNvSpPr/>
          <p:nvPr/>
        </p:nvSpPr>
        <p:spPr>
          <a:xfrm flipH="1">
            <a:off x="7426557" y="-808160"/>
            <a:ext cx="2499300" cy="2499300"/>
          </a:xfrm>
          <a:prstGeom prst="donut">
            <a:avLst>
              <a:gd name="adj" fmla="val 12802"/>
            </a:avLst>
          </a:prstGeom>
          <a:gradFill>
            <a:gsLst>
              <a:gs pos="0">
                <a:srgbClr val="FFCCBA"/>
              </a:gs>
              <a:gs pos="15000">
                <a:srgbClr val="BCBEFA"/>
              </a:gs>
              <a:gs pos="34000">
                <a:srgbClr val="BCBEFA"/>
              </a:gs>
              <a:gs pos="56000">
                <a:srgbClr val="BCBEFA"/>
              </a:gs>
              <a:gs pos="76000">
                <a:srgbClr val="FFCCBA"/>
              </a:gs>
              <a:gs pos="100000">
                <a:srgbClr val="FFFFFF">
                  <a:alpha val="1607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5520779" y="3064169"/>
            <a:ext cx="411600" cy="392100"/>
          </a:xfrm>
          <a:prstGeom prst="ellipse">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3396805" y="3085366"/>
            <a:ext cx="411600" cy="392100"/>
          </a:xfrm>
          <a:prstGeom prst="ellipse">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6582542" y="2211326"/>
            <a:ext cx="411600" cy="392100"/>
          </a:xfrm>
          <a:prstGeom prst="ellipse">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4454237" y="2211326"/>
            <a:ext cx="411600" cy="392100"/>
          </a:xfrm>
          <a:prstGeom prst="ellipse">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325938" y="2211326"/>
            <a:ext cx="411600" cy="392100"/>
          </a:xfrm>
          <a:prstGeom prst="ellipse">
            <a:avLst/>
          </a:prstGeom>
          <a:gradFill>
            <a:gsLst>
              <a:gs pos="0">
                <a:srgbClr val="FFCCBA"/>
              </a:gs>
              <a:gs pos="15000">
                <a:srgbClr val="BCBEFA"/>
              </a:gs>
              <a:gs pos="34000">
                <a:srgbClr val="BCBEFA"/>
              </a:gs>
              <a:gs pos="36000">
                <a:srgbClr val="BCBEFA"/>
              </a:gs>
              <a:gs pos="85000">
                <a:srgbClr val="FFCCBA"/>
              </a:gs>
              <a:gs pos="100000">
                <a:srgbClr val="FFFFFF">
                  <a:alpha val="16078"/>
                </a:srgbClr>
              </a:gs>
            </a:gsLst>
            <a:lin ang="10800025"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 name="Google Shape;639;p44"/>
          <p:cNvCxnSpPr/>
          <p:nvPr/>
        </p:nvCxnSpPr>
        <p:spPr>
          <a:xfrm rot="10800000">
            <a:off x="6788269" y="2603239"/>
            <a:ext cx="0" cy="218100"/>
          </a:xfrm>
          <a:prstGeom prst="straightConnector1">
            <a:avLst/>
          </a:prstGeom>
          <a:noFill/>
          <a:ln w="19050" cap="flat" cmpd="sng">
            <a:solidFill>
              <a:schemeClr val="lt2"/>
            </a:solidFill>
            <a:prstDash val="solid"/>
            <a:round/>
            <a:headEnd type="none" w="med" len="med"/>
            <a:tailEnd type="none" w="med" len="med"/>
          </a:ln>
        </p:spPr>
      </p:cxnSp>
      <p:cxnSp>
        <p:nvCxnSpPr>
          <p:cNvPr id="640" name="Google Shape;640;p44"/>
          <p:cNvCxnSpPr/>
          <p:nvPr/>
        </p:nvCxnSpPr>
        <p:spPr>
          <a:xfrm rot="10800000">
            <a:off x="4659964" y="2603555"/>
            <a:ext cx="0" cy="223500"/>
          </a:xfrm>
          <a:prstGeom prst="straightConnector1">
            <a:avLst/>
          </a:prstGeom>
          <a:noFill/>
          <a:ln w="19050" cap="flat" cmpd="sng">
            <a:solidFill>
              <a:schemeClr val="lt2"/>
            </a:solidFill>
            <a:prstDash val="solid"/>
            <a:round/>
            <a:headEnd type="none" w="med" len="med"/>
            <a:tailEnd type="none" w="med" len="med"/>
          </a:ln>
        </p:spPr>
      </p:cxnSp>
      <p:cxnSp>
        <p:nvCxnSpPr>
          <p:cNvPr id="641" name="Google Shape;641;p44"/>
          <p:cNvCxnSpPr/>
          <p:nvPr/>
        </p:nvCxnSpPr>
        <p:spPr>
          <a:xfrm rot="10800000">
            <a:off x="3602531" y="2808507"/>
            <a:ext cx="0" cy="275400"/>
          </a:xfrm>
          <a:prstGeom prst="straightConnector1">
            <a:avLst/>
          </a:prstGeom>
          <a:noFill/>
          <a:ln w="19050" cap="flat" cmpd="sng">
            <a:solidFill>
              <a:schemeClr val="lt2"/>
            </a:solidFill>
            <a:prstDash val="solid"/>
            <a:round/>
            <a:headEnd type="none" w="med" len="med"/>
            <a:tailEnd type="none" w="med" len="med"/>
          </a:ln>
        </p:spPr>
      </p:cxnSp>
      <p:cxnSp>
        <p:nvCxnSpPr>
          <p:cNvPr id="642" name="Google Shape;642;p44"/>
          <p:cNvCxnSpPr/>
          <p:nvPr/>
        </p:nvCxnSpPr>
        <p:spPr>
          <a:xfrm rot="10800000">
            <a:off x="5726506" y="2828669"/>
            <a:ext cx="0" cy="235500"/>
          </a:xfrm>
          <a:prstGeom prst="straightConnector1">
            <a:avLst/>
          </a:prstGeom>
          <a:noFill/>
          <a:ln w="19050" cap="flat" cmpd="sng">
            <a:solidFill>
              <a:schemeClr val="lt2"/>
            </a:solidFill>
            <a:prstDash val="solid"/>
            <a:round/>
            <a:headEnd type="none" w="med" len="med"/>
            <a:tailEnd type="none" w="med" len="med"/>
          </a:ln>
        </p:spPr>
      </p:cxnSp>
      <p:cxnSp>
        <p:nvCxnSpPr>
          <p:cNvPr id="643" name="Google Shape;643;p44"/>
          <p:cNvCxnSpPr/>
          <p:nvPr/>
        </p:nvCxnSpPr>
        <p:spPr>
          <a:xfrm rot="10800000">
            <a:off x="2519163" y="2701658"/>
            <a:ext cx="2700" cy="248400"/>
          </a:xfrm>
          <a:prstGeom prst="straightConnector1">
            <a:avLst/>
          </a:prstGeom>
          <a:noFill/>
          <a:ln w="19050" cap="flat" cmpd="sng">
            <a:solidFill>
              <a:schemeClr val="lt2"/>
            </a:solidFill>
            <a:prstDash val="solid"/>
            <a:round/>
            <a:headEnd type="none" w="med" len="med"/>
            <a:tailEnd type="none" w="med" len="med"/>
          </a:ln>
        </p:spPr>
      </p:cxnSp>
      <p:sp>
        <p:nvSpPr>
          <p:cNvPr id="644" name="Google Shape;644;p44"/>
          <p:cNvSpPr txBox="1"/>
          <p:nvPr/>
        </p:nvSpPr>
        <p:spPr>
          <a:xfrm>
            <a:off x="3396813" y="3148583"/>
            <a:ext cx="411600" cy="24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191919"/>
                </a:solidFill>
                <a:latin typeface="Montserrat"/>
                <a:ea typeface="Montserrat"/>
                <a:cs typeface="Montserrat"/>
                <a:sym typeface="Montserrat"/>
              </a:rPr>
              <a:t>2</a:t>
            </a:r>
            <a:endParaRPr sz="1800" b="1">
              <a:solidFill>
                <a:srgbClr val="191919"/>
              </a:solidFill>
              <a:latin typeface="Montserrat"/>
              <a:ea typeface="Montserrat"/>
              <a:cs typeface="Montserrat"/>
              <a:sym typeface="Montserrat"/>
            </a:endParaRPr>
          </a:p>
        </p:txBody>
      </p:sp>
      <p:cxnSp>
        <p:nvCxnSpPr>
          <p:cNvPr id="645" name="Google Shape;645;p44"/>
          <p:cNvCxnSpPr/>
          <p:nvPr/>
        </p:nvCxnSpPr>
        <p:spPr>
          <a:xfrm>
            <a:off x="1473525" y="2823368"/>
            <a:ext cx="6377700" cy="0"/>
          </a:xfrm>
          <a:prstGeom prst="straightConnector1">
            <a:avLst/>
          </a:prstGeom>
          <a:noFill/>
          <a:ln w="19050" cap="flat" cmpd="sng">
            <a:solidFill>
              <a:schemeClr val="lt2"/>
            </a:solidFill>
            <a:prstDash val="solid"/>
            <a:round/>
            <a:headEnd type="oval" w="med" len="med"/>
            <a:tailEnd type="triangle" w="med" len="med"/>
          </a:ln>
        </p:spPr>
      </p:cxnSp>
      <p:sp>
        <p:nvSpPr>
          <p:cNvPr id="646" name="Google Shape;646;p44"/>
          <p:cNvSpPr txBox="1"/>
          <p:nvPr/>
        </p:nvSpPr>
        <p:spPr>
          <a:xfrm>
            <a:off x="2325938" y="2289778"/>
            <a:ext cx="411600" cy="2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Montserrat"/>
                <a:ea typeface="Montserrat"/>
                <a:cs typeface="Montserrat"/>
                <a:sym typeface="Montserrat"/>
              </a:rPr>
              <a:t>1</a:t>
            </a:r>
            <a:endParaRPr sz="1800" b="1">
              <a:solidFill>
                <a:srgbClr val="191919"/>
              </a:solidFill>
              <a:latin typeface="Montserrat"/>
              <a:ea typeface="Montserrat"/>
              <a:cs typeface="Montserrat"/>
              <a:sym typeface="Montserrat"/>
            </a:endParaRPr>
          </a:p>
        </p:txBody>
      </p:sp>
      <p:sp>
        <p:nvSpPr>
          <p:cNvPr id="647" name="Google Shape;647;p44"/>
          <p:cNvSpPr txBox="1"/>
          <p:nvPr/>
        </p:nvSpPr>
        <p:spPr>
          <a:xfrm>
            <a:off x="4454237" y="2289778"/>
            <a:ext cx="411600" cy="2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Montserrat"/>
                <a:ea typeface="Montserrat"/>
                <a:cs typeface="Montserrat"/>
                <a:sym typeface="Montserrat"/>
              </a:rPr>
              <a:t>3</a:t>
            </a:r>
            <a:endParaRPr sz="1800" b="1">
              <a:solidFill>
                <a:srgbClr val="191919"/>
              </a:solidFill>
              <a:latin typeface="Montserrat"/>
              <a:ea typeface="Montserrat"/>
              <a:cs typeface="Montserrat"/>
              <a:sym typeface="Montserrat"/>
            </a:endParaRPr>
          </a:p>
        </p:txBody>
      </p:sp>
      <p:sp>
        <p:nvSpPr>
          <p:cNvPr id="648" name="Google Shape;648;p44"/>
          <p:cNvSpPr txBox="1"/>
          <p:nvPr/>
        </p:nvSpPr>
        <p:spPr>
          <a:xfrm>
            <a:off x="6582542" y="2289778"/>
            <a:ext cx="411600" cy="2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Montserrat"/>
                <a:ea typeface="Montserrat"/>
                <a:cs typeface="Montserrat"/>
                <a:sym typeface="Montserrat"/>
              </a:rPr>
              <a:t>5</a:t>
            </a:r>
            <a:endParaRPr sz="1800" b="1">
              <a:solidFill>
                <a:srgbClr val="191919"/>
              </a:solidFill>
              <a:latin typeface="Montserrat"/>
              <a:ea typeface="Montserrat"/>
              <a:cs typeface="Montserrat"/>
              <a:sym typeface="Montserrat"/>
            </a:endParaRPr>
          </a:p>
        </p:txBody>
      </p:sp>
      <p:sp>
        <p:nvSpPr>
          <p:cNvPr id="649" name="Google Shape;649;p44"/>
          <p:cNvSpPr txBox="1"/>
          <p:nvPr/>
        </p:nvSpPr>
        <p:spPr>
          <a:xfrm>
            <a:off x="5520787" y="3148583"/>
            <a:ext cx="411600" cy="24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191919"/>
                </a:solidFill>
                <a:latin typeface="Montserrat"/>
                <a:ea typeface="Montserrat"/>
                <a:cs typeface="Montserrat"/>
                <a:sym typeface="Montserrat"/>
              </a:rPr>
              <a:t>4</a:t>
            </a:r>
            <a:endParaRPr sz="1800" b="1">
              <a:solidFill>
                <a:srgbClr val="191919"/>
              </a:solidFill>
              <a:latin typeface="Montserrat"/>
              <a:ea typeface="Montserrat"/>
              <a:cs typeface="Montserrat"/>
              <a:sym typeface="Montserrat"/>
            </a:endParaRPr>
          </a:p>
        </p:txBody>
      </p:sp>
      <p:sp>
        <p:nvSpPr>
          <p:cNvPr id="650" name="Google Shape;650;p44"/>
          <p:cNvSpPr txBox="1"/>
          <p:nvPr/>
        </p:nvSpPr>
        <p:spPr>
          <a:xfrm>
            <a:off x="6018125" y="1463375"/>
            <a:ext cx="1804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Montserrat"/>
                <a:ea typeface="Montserrat"/>
                <a:cs typeface="Montserrat"/>
                <a:sym typeface="Montserrat"/>
              </a:rPr>
              <a:t>Lessons for </a:t>
            </a:r>
            <a:endParaRPr sz="1200">
              <a:latin typeface="Montserrat"/>
              <a:ea typeface="Montserrat"/>
              <a:cs typeface="Montserrat"/>
              <a:sym typeface="Montserrat"/>
            </a:endParaRPr>
          </a:p>
          <a:p>
            <a:pPr marL="0" lvl="0" indent="0" algn="ctr" rtl="0">
              <a:spcBef>
                <a:spcPts val="0"/>
              </a:spcBef>
              <a:spcAft>
                <a:spcPts val="0"/>
              </a:spcAft>
              <a:buNone/>
            </a:pPr>
            <a:r>
              <a:rPr lang="en" sz="1200">
                <a:latin typeface="Montserrat"/>
                <a:ea typeface="Montserrat"/>
                <a:cs typeface="Montserrat"/>
                <a:sym typeface="Montserrat"/>
              </a:rPr>
              <a:t>organizations</a:t>
            </a:r>
            <a:endParaRPr sz="1200">
              <a:latin typeface="Montserrat"/>
              <a:ea typeface="Montserrat"/>
              <a:cs typeface="Montserrat"/>
              <a:sym typeface="Montserrat"/>
            </a:endParaRPr>
          </a:p>
        </p:txBody>
      </p:sp>
      <p:sp>
        <p:nvSpPr>
          <p:cNvPr id="651" name="Google Shape;651;p44"/>
          <p:cNvSpPr txBox="1"/>
          <p:nvPr/>
        </p:nvSpPr>
        <p:spPr>
          <a:xfrm>
            <a:off x="1292750" y="1358000"/>
            <a:ext cx="2043600" cy="7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Distinction between dashboards and scorecards</a:t>
            </a:r>
            <a:endParaRPr sz="1200">
              <a:latin typeface="Montserrat"/>
              <a:ea typeface="Montserrat"/>
              <a:cs typeface="Montserrat"/>
              <a:sym typeface="Montserrat"/>
            </a:endParaRPr>
          </a:p>
        </p:txBody>
      </p:sp>
      <p:sp>
        <p:nvSpPr>
          <p:cNvPr id="652" name="Google Shape;652;p44"/>
          <p:cNvSpPr txBox="1"/>
          <p:nvPr/>
        </p:nvSpPr>
        <p:spPr>
          <a:xfrm>
            <a:off x="2737550" y="3533650"/>
            <a:ext cx="19674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Success stories of Fact-Based Decision-Making</a:t>
            </a:r>
            <a:endParaRPr sz="1200">
              <a:latin typeface="Montserrat"/>
              <a:ea typeface="Montserrat"/>
              <a:cs typeface="Montserrat"/>
              <a:sym typeface="Montserrat"/>
            </a:endParaRPr>
          </a:p>
        </p:txBody>
      </p:sp>
      <p:sp>
        <p:nvSpPr>
          <p:cNvPr id="653" name="Google Shape;653;p44"/>
          <p:cNvSpPr txBox="1"/>
          <p:nvPr/>
        </p:nvSpPr>
        <p:spPr>
          <a:xfrm>
            <a:off x="3808413" y="1526375"/>
            <a:ext cx="1967400" cy="46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a:ea typeface="Montserrat"/>
                <a:cs typeface="Montserrat"/>
                <a:sym typeface="Montserrat"/>
              </a:rPr>
              <a:t>Critical elements for success</a:t>
            </a:r>
            <a:endParaRPr sz="1200">
              <a:latin typeface="Montserrat"/>
              <a:ea typeface="Montserrat"/>
              <a:cs typeface="Montserrat"/>
              <a:sym typeface="Montserrat"/>
            </a:endParaRPr>
          </a:p>
        </p:txBody>
      </p:sp>
      <p:sp>
        <p:nvSpPr>
          <p:cNvPr id="654" name="Google Shape;654;p44"/>
          <p:cNvSpPr txBox="1"/>
          <p:nvPr/>
        </p:nvSpPr>
        <p:spPr>
          <a:xfrm>
            <a:off x="4822925" y="3623050"/>
            <a:ext cx="2043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Montserrat"/>
                <a:ea typeface="Montserrat"/>
                <a:cs typeface="Montserrat"/>
                <a:sym typeface="Montserrat"/>
              </a:rPr>
              <a:t>Holistic approach to decision-making</a:t>
            </a:r>
            <a:endParaRPr sz="1200">
              <a:latin typeface="Montserrat"/>
              <a:ea typeface="Montserrat"/>
              <a:cs typeface="Montserrat"/>
              <a:sym typeface="Montserrat"/>
            </a:endParaRPr>
          </a:p>
        </p:txBody>
      </p:sp>
      <p:sp>
        <p:nvSpPr>
          <p:cNvPr id="655" name="Google Shape;655;p44"/>
          <p:cNvSpPr txBox="1"/>
          <p:nvPr/>
        </p:nvSpPr>
        <p:spPr>
          <a:xfrm>
            <a:off x="8087100" y="4263275"/>
            <a:ext cx="43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9</a:t>
            </a: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Dark Kitchen: Food Delivery App by Slidesgo">
  <a:themeElements>
    <a:clrScheme name="Simple Light">
      <a:dk1>
        <a:srgbClr val="000431"/>
      </a:dk1>
      <a:lt1>
        <a:srgbClr val="FFFFFF"/>
      </a:lt1>
      <a:dk2>
        <a:srgbClr val="FB9B79"/>
      </a:dk2>
      <a:lt2>
        <a:srgbClr val="906AA8"/>
      </a:lt2>
      <a:accent1>
        <a:srgbClr val="4F53D6"/>
      </a:accent1>
      <a:accent2>
        <a:srgbClr val="9A67A3"/>
      </a:accent2>
      <a:accent3>
        <a:srgbClr val="FA9D81"/>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Words>
  <Application>Microsoft Macintosh PowerPoint</Application>
  <PresentationFormat>On-screen Show (16:9)</PresentationFormat>
  <Paragraphs>151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Lato</vt:lpstr>
      <vt:lpstr>Roboto Condensed Light</vt:lpstr>
      <vt:lpstr>Montserrat</vt:lpstr>
      <vt:lpstr>Bebas Neue</vt:lpstr>
      <vt:lpstr>Libre Baskerville</vt:lpstr>
      <vt:lpstr>Arial</vt:lpstr>
      <vt:lpstr>Dark Kitchen: Food Delivery App by Slidesgo</vt:lpstr>
      <vt:lpstr>PowerPoint Presentation</vt:lpstr>
      <vt:lpstr>Valero Energy, Elkay Manufacturing J&amp;J, and Overstock.com:  The Move Toward  Fact-Based Decision Making</vt:lpstr>
      <vt:lpstr>INTRODUCTION</vt:lpstr>
      <vt:lpstr>INEFFECTIVE BUDGETING AND PERFORMANCE MANAGEMENT</vt:lpstr>
      <vt:lpstr>SCALABILITY AND SUSTAINABILITY</vt:lpstr>
      <vt:lpstr>QUESTION 1</vt:lpstr>
      <vt:lpstr>QUESTION 2</vt:lpstr>
      <vt:lpstr>QUESTION 3</vt:lpstr>
      <vt:lpstr>CONCLUSION</vt:lpstr>
      <vt:lpstr>LEARNINGS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Aruzhan T. Kakharmanova</cp:lastModifiedBy>
  <cp:revision>2</cp:revision>
  <dcterms:modified xsi:type="dcterms:W3CDTF">2023-12-21T08:57:59Z</dcterms:modified>
</cp:coreProperties>
</file>